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78" r:id="rId11"/>
    <p:sldId id="279" r:id="rId12"/>
    <p:sldId id="280" r:id="rId13"/>
    <p:sldId id="281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50EAD-18CB-4BD7-A230-CB2674824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EE661A-FD87-4BB3-A066-BBE9EAB56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1DFE5-4803-4DE3-8233-859AF2CF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94979-6BE0-4FCF-904E-C4402AC4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C00D93-0AD8-4963-A788-3629DA94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9BB37-173A-42EB-A63E-162E8BC2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838CB1-A4A6-4D62-8469-AEA05A2CF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1610D-B33F-4147-B3E3-955C858A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63495-9AA3-439D-8732-D244127B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C11B-0238-4877-BF6E-48966773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72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B3B109-9EB8-46D4-B81F-0C3CF32E9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09F425-F44D-4CE4-B1F9-B9DAD83B9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913E3-5917-4663-BF3C-92A46634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222DD-02FA-4C57-84B8-51287D39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1BE713-A972-447F-97FF-E6F9B4D1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9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27FFC-F157-4B41-B205-2F693453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0C580-5F75-4350-864D-55355315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1E784-3D35-4415-B2D0-7F2BD61E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11D06-C2FE-4BE9-89D1-EA4E1DA9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7F26E-E34C-4C09-8C70-09498121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47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20A1B-AB65-4E80-A562-9BF16E7C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B1290-C002-418B-B840-1AF54CF74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C6704-9CB2-43B8-A555-484A82B6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79352-ACC5-4968-8A1E-165CBA0B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60E8C-7A1A-475D-8496-8B6C5691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42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C9517-497A-4C3C-A906-345FE9AA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C7393-A8C7-4DA0-88F2-38C16E4EC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C3E5FC-903B-450A-891E-15659A505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155D2B-6813-4F99-BD2B-8C3F39BE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E4902E-243A-45FF-9CEC-6A943F04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75EB70-D8BC-493F-8B52-2A82026E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0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86383-BA51-4098-9467-FE02CCFD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0673A-3A6C-4B97-8674-A8242CFAB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1C8199-14C4-487D-85E0-92CB204F3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606F43-593C-4DA5-8BED-80D5F4EC1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8438CF-3974-42FF-8312-48B4C5EEF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8C27E5-82FC-4BD4-B09C-3339F677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9BEB43-548B-4477-A9C2-111B45A4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B92362-3B2B-4C05-B14A-EAB5193A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2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249A2-E631-413C-A8ED-642C83E2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81BC65-D348-446F-9654-A2BB4DA2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F60DD5-8A3E-4ABC-A67F-F044D3A28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1D3EE8-35EE-404C-912D-9159EC66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5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5D1FBC-C181-435F-9DF8-88EFC370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55C875-8F08-4683-AD9C-C86E0795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82F989-C80F-46C5-B9BA-B03BFA5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75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A5C53-8982-44F7-84F3-379448C94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7836F-DDD8-4F77-ACB8-04ACAF235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6B6704-8762-49ED-AF01-3300EA36B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26616-87AD-4CF8-99E7-B1B35AB6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3B0C49-4DFD-4D73-8DFB-B5A24997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A57E3-0F1F-4830-A34F-0F18BC91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7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58531-FA7A-4143-BE5D-3BBA0D1E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3C2BC8-CAEB-4731-899F-9A300B4B0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ECD0D0-BE3B-4CE2-9D19-F8BFA423F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4F0D36-2741-4778-B0D4-9860271B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C47679-E235-4B54-8D99-6C60ABCD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0463E-8537-4FDA-A22C-C12EDF8E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5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6048FC-B65C-4DDB-9D49-9857BDE7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EF872D-BA51-4C57-95D7-82BFD4F95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7F0B9-92C4-4904-965A-CD9CE0BB5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EDA94-3B3D-4017-A038-50335553D6F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B0F74-55AA-4CB9-8F5D-E0231C4FC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8E686-633F-4ECB-ABC7-C1C29909F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F327A-6FC8-4634-A295-242BD1D07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8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B9042-5709-4C51-81FC-2255498F8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임베디드 세미나 </a:t>
            </a:r>
            <a:r>
              <a:rPr lang="en-US" altLang="ko-KR" dirty="0"/>
              <a:t>2</a:t>
            </a:r>
            <a:r>
              <a:rPr lang="ko-KR" altLang="en-US" dirty="0"/>
              <a:t>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73AF1-0DE5-4DD2-9781-59873A69B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54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B81FE-EB47-444A-AB10-FF1CE2D6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옴의 법칙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57AFE-E952-4D22-A71C-3540C678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도체</a:t>
            </a:r>
            <a:r>
              <a:rPr lang="ko-KR" altLang="en-US" dirty="0"/>
              <a:t>의 두 지점사이에 나타나는 전위차</a:t>
            </a:r>
            <a:r>
              <a:rPr lang="en-US" altLang="ko-KR" dirty="0"/>
              <a:t>(</a:t>
            </a:r>
            <a:r>
              <a:rPr lang="ko-KR" altLang="en-US" dirty="0"/>
              <a:t>전압</a:t>
            </a:r>
            <a:r>
              <a:rPr lang="en-US" altLang="ko-KR" dirty="0"/>
              <a:t>)</a:t>
            </a:r>
            <a:r>
              <a:rPr lang="ko-KR" altLang="en-US" dirty="0"/>
              <a:t>에 의해 흐르는 전류가 일정한 법칙에 따르는 것을 말한다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122" name="Picture 2" descr="ì´ì ë²ì¹ì ëí ì´ë¯¸ì§ ê²ìê²°ê³¼">
            <a:extLst>
              <a:ext uri="{FF2B5EF4-FFF2-40B4-BE49-F238E27FC236}">
                <a16:creationId xmlns:a16="http://schemas.microsoft.com/office/drawing/2014/main" id="{2942B84F-EF77-4AF5-8DF4-C5DF2AB87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13" y="2705894"/>
            <a:ext cx="3524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5378B-570D-4461-84EB-440F49AB2F28}"/>
              </a:ext>
            </a:extLst>
          </p:cNvPr>
          <p:cNvSpPr txBox="1"/>
          <p:nvPr/>
        </p:nvSpPr>
        <p:spPr>
          <a:xfrm>
            <a:off x="4853876" y="2862310"/>
            <a:ext cx="1159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 = </a:t>
            </a:r>
            <a:r>
              <a:rPr lang="ko-KR" altLang="en-US" dirty="0"/>
              <a:t>전압</a:t>
            </a:r>
            <a:endParaRPr lang="en-US" altLang="ko-KR" dirty="0"/>
          </a:p>
          <a:p>
            <a:r>
              <a:rPr lang="en-US" altLang="ko-KR" dirty="0"/>
              <a:t>I  = </a:t>
            </a:r>
            <a:r>
              <a:rPr lang="ko-KR" altLang="en-US" dirty="0"/>
              <a:t>전류</a:t>
            </a:r>
            <a:endParaRPr lang="en-US" altLang="ko-KR" dirty="0"/>
          </a:p>
          <a:p>
            <a:r>
              <a:rPr lang="en-US" altLang="ko-KR" dirty="0"/>
              <a:t>R = </a:t>
            </a:r>
            <a:r>
              <a:rPr lang="ko-KR" altLang="en-US" dirty="0"/>
              <a:t>저항</a:t>
            </a:r>
          </a:p>
        </p:txBody>
      </p:sp>
    </p:spTree>
    <p:extLst>
      <p:ext uri="{BB962C8B-B14F-4D97-AF65-F5344CB8AC3E}">
        <p14:creationId xmlns:p14="http://schemas.microsoft.com/office/powerpoint/2010/main" val="112168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8A8B6-3AD4-4AA4-8E3D-E0A38C5F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1" y="245854"/>
            <a:ext cx="10515600" cy="1325563"/>
          </a:xfrm>
        </p:spPr>
        <p:txBody>
          <a:bodyPr/>
          <a:lstStyle/>
          <a:p>
            <a:r>
              <a:rPr lang="ko-KR" altLang="en-US" dirty="0"/>
              <a:t>저항 크기 계산</a:t>
            </a:r>
          </a:p>
        </p:txBody>
      </p:sp>
      <p:pic>
        <p:nvPicPr>
          <p:cNvPr id="6150" name="Picture 6" descr="http://www.sciencenanum.net/physics/electromagnetism/img_circuit/2.5_1.png">
            <a:extLst>
              <a:ext uri="{FF2B5EF4-FFF2-40B4-BE49-F238E27FC236}">
                <a16:creationId xmlns:a16="http://schemas.microsoft.com/office/drawing/2014/main" id="{C1B176D2-6958-4CA1-859B-ADAB12E22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11" y="1954382"/>
            <a:ext cx="2615113" cy="295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1B2990-5BA1-46E6-B944-53BC8444277F}"/>
              </a:ext>
            </a:extLst>
          </p:cNvPr>
          <p:cNvSpPr/>
          <p:nvPr/>
        </p:nvSpPr>
        <p:spPr>
          <a:xfrm>
            <a:off x="7892716" y="1584578"/>
            <a:ext cx="2177716" cy="2406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5E6DB-9A67-4264-B838-373A9CB9A479}"/>
              </a:ext>
            </a:extLst>
          </p:cNvPr>
          <p:cNvSpPr txBox="1"/>
          <p:nvPr/>
        </p:nvSpPr>
        <p:spPr>
          <a:xfrm>
            <a:off x="9675523" y="1215246"/>
            <a:ext cx="4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</a:t>
            </a:r>
            <a:endParaRPr lang="ko-KR" altLang="en-US" sz="1100" dirty="0"/>
          </a:p>
        </p:txBody>
      </p:sp>
      <p:pic>
        <p:nvPicPr>
          <p:cNvPr id="6152" name="Picture 8" descr="ë³ë ¬ ê³ì°ì ëí ì´ë¯¸ì§ ê²ìê²°ê³¼">
            <a:extLst>
              <a:ext uri="{FF2B5EF4-FFF2-40B4-BE49-F238E27FC236}">
                <a16:creationId xmlns:a16="http://schemas.microsoft.com/office/drawing/2014/main" id="{9F63F1C7-FB09-4C03-9CCC-506B5E1C0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" t="53548" r="67886" b="27292"/>
          <a:stretch/>
        </p:blipFill>
        <p:spPr bwMode="auto">
          <a:xfrm>
            <a:off x="7579895" y="5042820"/>
            <a:ext cx="3060032" cy="11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ì§ë ¬ íë¡ì ëí ì´ë¯¸ì§ ê²ìê²°ê³¼">
            <a:extLst>
              <a:ext uri="{FF2B5EF4-FFF2-40B4-BE49-F238E27FC236}">
                <a16:creationId xmlns:a16="http://schemas.microsoft.com/office/drawing/2014/main" id="{1E698CF2-04CD-44A6-B374-F1896E6F9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42" b="11540"/>
          <a:stretch/>
        </p:blipFill>
        <p:spPr bwMode="auto">
          <a:xfrm>
            <a:off x="1391152" y="1945755"/>
            <a:ext cx="3100638" cy="27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FEE8B-2B25-4CFE-AF31-743990B3B819}"/>
              </a:ext>
            </a:extLst>
          </p:cNvPr>
          <p:cNvSpPr txBox="1"/>
          <p:nvPr/>
        </p:nvSpPr>
        <p:spPr>
          <a:xfrm>
            <a:off x="1778418" y="5196625"/>
            <a:ext cx="232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</a:t>
            </a:r>
            <a:r>
              <a:rPr lang="ko-KR" altLang="en-US" sz="2800" dirty="0"/>
              <a:t> </a:t>
            </a:r>
            <a:r>
              <a:rPr lang="en-US" altLang="ko-KR" sz="2800" dirty="0"/>
              <a:t>=</a:t>
            </a:r>
            <a:r>
              <a:rPr lang="ko-KR" altLang="en-US" sz="2800" dirty="0"/>
              <a:t> </a:t>
            </a:r>
            <a:r>
              <a:rPr lang="en-US" altLang="ko-KR" sz="2800" dirty="0"/>
              <a:t>R1</a:t>
            </a:r>
            <a:r>
              <a:rPr lang="ko-KR" altLang="en-US" sz="2800" dirty="0"/>
              <a:t> </a:t>
            </a:r>
            <a:r>
              <a:rPr lang="en-US" altLang="ko-KR" sz="2800" dirty="0"/>
              <a:t>+</a:t>
            </a:r>
            <a:r>
              <a:rPr lang="ko-KR" altLang="en-US" sz="2800" dirty="0"/>
              <a:t> </a:t>
            </a:r>
            <a:r>
              <a:rPr lang="en-US" altLang="ko-KR" sz="2800" dirty="0"/>
              <a:t>R2</a:t>
            </a:r>
            <a:endParaRPr lang="ko-KR" altLang="en-US" sz="2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0E5041-A1F5-460C-AFB6-B04465A9080E}"/>
              </a:ext>
            </a:extLst>
          </p:cNvPr>
          <p:cNvSpPr/>
          <p:nvPr/>
        </p:nvSpPr>
        <p:spPr>
          <a:xfrm>
            <a:off x="1538514" y="2307771"/>
            <a:ext cx="2760771" cy="1121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A8E8D-3E67-4A03-A719-60259622FFDC}"/>
              </a:ext>
            </a:extLst>
          </p:cNvPr>
          <p:cNvSpPr txBox="1"/>
          <p:nvPr/>
        </p:nvSpPr>
        <p:spPr>
          <a:xfrm>
            <a:off x="2695888" y="1870599"/>
            <a:ext cx="491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9211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181DD-6734-47EA-8FF6-ADB0FB98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전류 계산</a:t>
            </a:r>
          </a:p>
        </p:txBody>
      </p:sp>
      <p:pic>
        <p:nvPicPr>
          <p:cNvPr id="4" name="Picture 10" descr="ê´ë ¨ ì´ë¯¸ì§">
            <a:extLst>
              <a:ext uri="{FF2B5EF4-FFF2-40B4-BE49-F238E27FC236}">
                <a16:creationId xmlns:a16="http://schemas.microsoft.com/office/drawing/2014/main" id="{9D498EE7-197E-4B72-99DC-5246EFF46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50871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ê´ë ¨ ì´ë¯¸ì§">
            <a:extLst>
              <a:ext uri="{FF2B5EF4-FFF2-40B4-BE49-F238E27FC236}">
                <a16:creationId xmlns:a16="http://schemas.microsoft.com/office/drawing/2014/main" id="{625FAF5D-E430-4366-8C74-67A6B748E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36" y="1825625"/>
            <a:ext cx="3810000" cy="381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C3089AA-D874-42A3-B9B9-7AAB48E510D9}"/>
              </a:ext>
            </a:extLst>
          </p:cNvPr>
          <p:cNvSpPr/>
          <p:nvPr/>
        </p:nvSpPr>
        <p:spPr>
          <a:xfrm>
            <a:off x="5438274" y="3429000"/>
            <a:ext cx="1170462" cy="974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B32B48-0D5A-4629-83A7-4330A1B97E79}"/>
              </a:ext>
            </a:extLst>
          </p:cNvPr>
          <p:cNvSpPr/>
          <p:nvPr/>
        </p:nvSpPr>
        <p:spPr>
          <a:xfrm>
            <a:off x="2526632" y="1690688"/>
            <a:ext cx="2658979" cy="3073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0837C-66BC-4174-8214-2A8F2051DB25}"/>
              </a:ext>
            </a:extLst>
          </p:cNvPr>
          <p:cNvSpPr txBox="1"/>
          <p:nvPr/>
        </p:nvSpPr>
        <p:spPr>
          <a:xfrm>
            <a:off x="4090737" y="1337036"/>
            <a:ext cx="79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3AEAA-58B5-4744-8623-A47D7CE73A47}"/>
              </a:ext>
            </a:extLst>
          </p:cNvPr>
          <p:cNvSpPr txBox="1"/>
          <p:nvPr/>
        </p:nvSpPr>
        <p:spPr>
          <a:xfrm>
            <a:off x="8599452" y="1690688"/>
            <a:ext cx="2165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1/R</a:t>
            </a:r>
            <a:r>
              <a:rPr lang="en-US" altLang="ko-KR" sz="1300" dirty="0"/>
              <a:t>0 </a:t>
            </a:r>
            <a:r>
              <a:rPr lang="en-US" altLang="ko-KR" dirty="0"/>
              <a:t>= 1/6 + 1/12</a:t>
            </a:r>
            <a:endParaRPr lang="en-US" altLang="ko-KR" sz="1300" dirty="0"/>
          </a:p>
          <a:p>
            <a:r>
              <a:rPr lang="en-US" altLang="ko-KR" dirty="0"/>
              <a:t>R</a:t>
            </a:r>
            <a:r>
              <a:rPr lang="en-US" altLang="ko-KR" sz="1300" dirty="0"/>
              <a:t>0 </a:t>
            </a:r>
            <a:r>
              <a:rPr lang="en-US" altLang="ko-KR" dirty="0"/>
              <a:t>= 4</a:t>
            </a:r>
          </a:p>
        </p:txBody>
      </p:sp>
    </p:spTree>
    <p:extLst>
      <p:ext uri="{BB962C8B-B14F-4D97-AF65-F5344CB8AC3E}">
        <p14:creationId xmlns:p14="http://schemas.microsoft.com/office/powerpoint/2010/main" val="412490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996FF-006E-4E34-AF36-3ED35737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전류 계산</a:t>
            </a:r>
          </a:p>
        </p:txBody>
      </p:sp>
      <p:pic>
        <p:nvPicPr>
          <p:cNvPr id="4" name="Picture 2" descr="ê´ë ¨ ì´ë¯¸ì§">
            <a:extLst>
              <a:ext uri="{FF2B5EF4-FFF2-40B4-BE49-F238E27FC236}">
                <a16:creationId xmlns:a16="http://schemas.microsoft.com/office/drawing/2014/main" id="{BBD3CF52-E1B3-4E16-A3DB-CD8F97E13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1" y="1690688"/>
            <a:ext cx="3810000" cy="381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92B8B-A8E4-4B84-B0DF-725A195056AF}"/>
              </a:ext>
            </a:extLst>
          </p:cNvPr>
          <p:cNvSpPr txBox="1"/>
          <p:nvPr/>
        </p:nvSpPr>
        <p:spPr>
          <a:xfrm>
            <a:off x="5782873" y="1419726"/>
            <a:ext cx="52741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R = 2 + 4 = 6</a:t>
            </a:r>
          </a:p>
          <a:p>
            <a:endParaRPr lang="en-US" altLang="ko-KR" sz="2600" dirty="0"/>
          </a:p>
          <a:p>
            <a:r>
              <a:rPr lang="en-US" altLang="ko-KR" sz="2600" dirty="0"/>
              <a:t>V = 12V</a:t>
            </a:r>
          </a:p>
          <a:p>
            <a:endParaRPr lang="en-US" altLang="ko-KR" sz="2600" dirty="0"/>
          </a:p>
          <a:p>
            <a:r>
              <a:rPr lang="en-US" altLang="ko-KR" sz="2600" dirty="0"/>
              <a:t>*</a:t>
            </a:r>
            <a:r>
              <a:rPr lang="ko-KR" altLang="en-US" sz="2600" dirty="0"/>
              <a:t>옴의 법칙 </a:t>
            </a:r>
            <a:r>
              <a:rPr lang="en-US" altLang="ko-KR" sz="2600" dirty="0"/>
              <a:t>: V</a:t>
            </a:r>
            <a:r>
              <a:rPr lang="ko-KR" altLang="en-US" sz="2600" dirty="0"/>
              <a:t> </a:t>
            </a:r>
            <a:r>
              <a:rPr lang="en-US" altLang="ko-KR" sz="2600" dirty="0"/>
              <a:t>=</a:t>
            </a:r>
            <a:r>
              <a:rPr lang="ko-KR" altLang="en-US" sz="2600" dirty="0"/>
              <a:t> </a:t>
            </a:r>
            <a:r>
              <a:rPr lang="en-US" altLang="ko-KR" sz="2600" dirty="0"/>
              <a:t>IR -&gt; I = V/R</a:t>
            </a:r>
          </a:p>
          <a:p>
            <a:endParaRPr lang="en-US" altLang="ko-KR" sz="2600" dirty="0"/>
          </a:p>
          <a:p>
            <a:r>
              <a:rPr lang="en-US" altLang="ko-KR" sz="2600" dirty="0"/>
              <a:t>I  = V/R</a:t>
            </a:r>
            <a:r>
              <a:rPr lang="ko-KR" altLang="en-US" sz="2600" dirty="0"/>
              <a:t> </a:t>
            </a:r>
            <a:r>
              <a:rPr lang="en-US" altLang="ko-KR" sz="2600" dirty="0"/>
              <a:t>= 12/6 = 2A</a:t>
            </a:r>
          </a:p>
          <a:p>
            <a:r>
              <a:rPr lang="ko-KR" altLang="en-US" sz="2600" dirty="0"/>
              <a:t> </a:t>
            </a:r>
            <a:endParaRPr lang="en-US" altLang="ko-KR" sz="2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878DF3-0BC9-4D45-8E76-7481EC75A683}"/>
              </a:ext>
            </a:extLst>
          </p:cNvPr>
          <p:cNvGrpSpPr/>
          <p:nvPr/>
        </p:nvGrpSpPr>
        <p:grpSpPr>
          <a:xfrm>
            <a:off x="1082842" y="5005137"/>
            <a:ext cx="962526" cy="388832"/>
            <a:chOff x="1082842" y="5005137"/>
            <a:chExt cx="962526" cy="388832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718E6ED-3CA2-4F1F-BDDD-319AABDA9D30}"/>
                </a:ext>
              </a:extLst>
            </p:cNvPr>
            <p:cNvCxnSpPr/>
            <p:nvPr/>
          </p:nvCxnSpPr>
          <p:spPr>
            <a:xfrm flipH="1">
              <a:off x="1082842" y="5005137"/>
              <a:ext cx="96252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6BD0E5-DB27-48C3-9E25-A3D29B5DBB35}"/>
                </a:ext>
              </a:extLst>
            </p:cNvPr>
            <p:cNvSpPr txBox="1"/>
            <p:nvPr/>
          </p:nvSpPr>
          <p:spPr>
            <a:xfrm>
              <a:off x="1347537" y="5024637"/>
              <a:ext cx="637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61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65670-0938-4D6B-B237-A34F6B36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37576"/>
            <a:ext cx="10515600" cy="1325563"/>
          </a:xfrm>
        </p:spPr>
        <p:txBody>
          <a:bodyPr/>
          <a:lstStyle/>
          <a:p>
            <a:r>
              <a:rPr lang="ko-KR" altLang="en-US" dirty="0"/>
              <a:t>전압</a:t>
            </a:r>
          </a:p>
        </p:txBody>
      </p:sp>
      <p:pic>
        <p:nvPicPr>
          <p:cNvPr id="5124" name="Picture 4" descr="ì ìì°¨ì´ì ëí ì´ë¯¸ì§ ê²ìê²°ê³¼">
            <a:extLst>
              <a:ext uri="{FF2B5EF4-FFF2-40B4-BE49-F238E27FC236}">
                <a16:creationId xmlns:a16="http://schemas.microsoft.com/office/drawing/2014/main" id="{3B9BEDF0-3B30-408D-AFC7-61CAC0A3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321467"/>
            <a:ext cx="5162767" cy="229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jwkang7.wo.to/pds02/images01/0210.gif">
            <a:extLst>
              <a:ext uri="{FF2B5EF4-FFF2-40B4-BE49-F238E27FC236}">
                <a16:creationId xmlns:a16="http://schemas.microsoft.com/office/drawing/2014/main" id="{AFB14CC6-179B-491A-BDE4-D5E899B5D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863140"/>
            <a:ext cx="5162766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EFDA0BC-F215-4900-8944-3C971A4F78A3}"/>
              </a:ext>
            </a:extLst>
          </p:cNvPr>
          <p:cNvCxnSpPr/>
          <p:nvPr/>
        </p:nvCxnSpPr>
        <p:spPr>
          <a:xfrm>
            <a:off x="3465095" y="3874168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BB10EA6-70A6-41E7-A73C-57AF9105B049}"/>
              </a:ext>
            </a:extLst>
          </p:cNvPr>
          <p:cNvCxnSpPr>
            <a:cxnSpLocks/>
          </p:cNvCxnSpPr>
          <p:nvPr/>
        </p:nvCxnSpPr>
        <p:spPr>
          <a:xfrm>
            <a:off x="3585411" y="3874168"/>
            <a:ext cx="0" cy="90562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842E451-5BA7-492A-8260-62563A4D0107}"/>
              </a:ext>
            </a:extLst>
          </p:cNvPr>
          <p:cNvCxnSpPr/>
          <p:nvPr/>
        </p:nvCxnSpPr>
        <p:spPr>
          <a:xfrm>
            <a:off x="3465095" y="4779794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900DA2D-F1BF-4BFA-B92A-7630EFCB381E}"/>
              </a:ext>
            </a:extLst>
          </p:cNvPr>
          <p:cNvSpPr txBox="1"/>
          <p:nvPr/>
        </p:nvSpPr>
        <p:spPr>
          <a:xfrm>
            <a:off x="3579395" y="4208546"/>
            <a:ext cx="541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전압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C27C4E-51F5-42E4-BB81-891B3683270A}"/>
              </a:ext>
            </a:extLst>
          </p:cNvPr>
          <p:cNvSpPr txBox="1"/>
          <p:nvPr/>
        </p:nvSpPr>
        <p:spPr>
          <a:xfrm>
            <a:off x="5607266" y="1963450"/>
            <a:ext cx="4692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전기적인 압력을 전압</a:t>
            </a:r>
            <a:r>
              <a:rPr lang="en-US" altLang="ko-KR" dirty="0"/>
              <a:t>(voltage)</a:t>
            </a:r>
            <a:r>
              <a:rPr lang="ko-KR" altLang="en-US" dirty="0"/>
              <a:t>이라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전압에 의해서 전류는 흐른다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98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D9CC2-27C3-4904-BA89-5B784850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B98B8-5827-4551-B0D5-4D93A900F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전압에 따라 직류</a:t>
            </a:r>
            <a:r>
              <a:rPr lang="en-US" altLang="ko-KR" dirty="0"/>
              <a:t>(DC)</a:t>
            </a:r>
            <a:r>
              <a:rPr lang="ko-KR" altLang="en-US" dirty="0"/>
              <a:t>와 교류</a:t>
            </a:r>
            <a:r>
              <a:rPr lang="en-US" altLang="ko-KR" dirty="0"/>
              <a:t>(AC)</a:t>
            </a:r>
            <a:r>
              <a:rPr lang="ko-KR" altLang="en-US" dirty="0"/>
              <a:t>로 나눠진다</a:t>
            </a:r>
            <a:r>
              <a:rPr lang="en-US" altLang="ko-KR" dirty="0"/>
              <a:t>.</a:t>
            </a:r>
          </a:p>
        </p:txBody>
      </p:sp>
      <p:pic>
        <p:nvPicPr>
          <p:cNvPr id="6148" name="Picture 4" descr="ì§ë¥ ê·¸ëíì ëí ì´ë¯¸ì§ ê²ìê²°ê³¼">
            <a:extLst>
              <a:ext uri="{FF2B5EF4-FFF2-40B4-BE49-F238E27FC236}">
                <a16:creationId xmlns:a16="http://schemas.microsoft.com/office/drawing/2014/main" id="{B0973E75-920F-4779-97C7-7BAA7AD8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35" y="2713334"/>
            <a:ext cx="4481916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ì§ë¥ ê·¸ëíì ëí ì´ë¯¸ì§ ê²ìê²°ê³¼">
            <a:extLst>
              <a:ext uri="{FF2B5EF4-FFF2-40B4-BE49-F238E27FC236}">
                <a16:creationId xmlns:a16="http://schemas.microsoft.com/office/drawing/2014/main" id="{0AC5E69C-B02D-4038-883F-DCE4666B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713334"/>
            <a:ext cx="48577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A0534E-A236-4F92-A998-C3202988BABE}"/>
              </a:ext>
            </a:extLst>
          </p:cNvPr>
          <p:cNvSpPr txBox="1"/>
          <p:nvPr/>
        </p:nvSpPr>
        <p:spPr>
          <a:xfrm>
            <a:off x="1517519" y="5791979"/>
            <a:ext cx="282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직류</a:t>
            </a:r>
            <a:r>
              <a:rPr lang="en-US" altLang="ko-KR" dirty="0"/>
              <a:t>(DC)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F891D-4C0F-4D79-8FBB-EE3118AC28AC}"/>
              </a:ext>
            </a:extLst>
          </p:cNvPr>
          <p:cNvSpPr txBox="1"/>
          <p:nvPr/>
        </p:nvSpPr>
        <p:spPr>
          <a:xfrm>
            <a:off x="7511214" y="5818484"/>
            <a:ext cx="282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교류</a:t>
            </a:r>
            <a:r>
              <a:rPr lang="en-US" altLang="ko-KR" dirty="0"/>
              <a:t>(AC)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D4B9-F02C-45EA-A0B7-8DBF53DB9DFE}"/>
              </a:ext>
            </a:extLst>
          </p:cNvPr>
          <p:cNvSpPr txBox="1"/>
          <p:nvPr/>
        </p:nvSpPr>
        <p:spPr>
          <a:xfrm>
            <a:off x="908881" y="2255231"/>
            <a:ext cx="1217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직류전압</a:t>
            </a:r>
            <a:r>
              <a:rPr lang="en-US" altLang="ko-KR" dirty="0"/>
              <a:t>/</a:t>
            </a:r>
            <a:r>
              <a:rPr lang="ko-KR" altLang="en-US" dirty="0"/>
              <a:t>교류전압</a:t>
            </a:r>
          </a:p>
        </p:txBody>
      </p:sp>
      <p:pic>
        <p:nvPicPr>
          <p:cNvPr id="10" name="Picture 8" descr="ì§ë¥ì ì êµë¥ì ìì ëí ì´ë¯¸ì§ ê²ìê²°ê³¼">
            <a:extLst>
              <a:ext uri="{FF2B5EF4-FFF2-40B4-BE49-F238E27FC236}">
                <a16:creationId xmlns:a16="http://schemas.microsoft.com/office/drawing/2014/main" id="{6476CB4A-B28E-4E42-B5CA-76A31DFF6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t="27942" r="75030" b="37525"/>
          <a:stretch/>
        </p:blipFill>
        <p:spPr bwMode="auto">
          <a:xfrm>
            <a:off x="750837" y="5648188"/>
            <a:ext cx="1696453" cy="92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ì§ë¥ì ì êµë¥ì ìì ëí ì´ë¯¸ì§ ê²ìê²°ê³¼">
            <a:extLst>
              <a:ext uri="{FF2B5EF4-FFF2-40B4-BE49-F238E27FC236}">
                <a16:creationId xmlns:a16="http://schemas.microsoft.com/office/drawing/2014/main" id="{BDBCBC9B-E3F7-4AC3-954F-BC87BE67C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0" t="25719" r="24421" b="34211"/>
          <a:stretch/>
        </p:blipFill>
        <p:spPr bwMode="auto">
          <a:xfrm>
            <a:off x="6662987" y="5648188"/>
            <a:ext cx="1696453" cy="92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1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CB6A0-8CE0-4D9C-9F59-4AF60226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직류와 교류를 알아야 할까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ACB2A-C830-4759-AF90-64C2F82D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직류는 시간에 따른 </a:t>
            </a:r>
            <a:r>
              <a:rPr lang="ko-KR" altLang="en-US" sz="2400" dirty="0">
                <a:solidFill>
                  <a:srgbClr val="FF0000"/>
                </a:solidFill>
              </a:rPr>
              <a:t>전력의 변화</a:t>
            </a:r>
            <a:r>
              <a:rPr lang="ko-KR" altLang="en-US" sz="2400" dirty="0"/>
              <a:t>가 없기 때문에 전기 회로의 설계</a:t>
            </a:r>
            <a:r>
              <a:rPr lang="en-US" altLang="ko-KR" sz="2400" dirty="0"/>
              <a:t>, </a:t>
            </a:r>
            <a:r>
              <a:rPr lang="ko-KR" altLang="en-US" sz="2400" dirty="0"/>
              <a:t>해석</a:t>
            </a:r>
            <a:r>
              <a:rPr lang="en-US" altLang="ko-KR" sz="2400" dirty="0"/>
              <a:t>, </a:t>
            </a:r>
            <a:r>
              <a:rPr lang="ko-KR" altLang="en-US" sz="2400" dirty="0"/>
              <a:t>표현이 훨씬 </a:t>
            </a:r>
            <a:r>
              <a:rPr lang="ko-KR" altLang="en-US" sz="2400" dirty="0">
                <a:solidFill>
                  <a:srgbClr val="FF0000"/>
                </a:solidFill>
              </a:rPr>
              <a:t>단순</a:t>
            </a:r>
            <a:r>
              <a:rPr lang="ko-KR" altLang="en-US" sz="2400" dirty="0"/>
              <a:t>하고 </a:t>
            </a:r>
            <a:r>
              <a:rPr lang="ko-KR" altLang="en-US" sz="2400" dirty="0">
                <a:solidFill>
                  <a:srgbClr val="FF0000"/>
                </a:solidFill>
              </a:rPr>
              <a:t>안정적</a:t>
            </a:r>
            <a:r>
              <a:rPr lang="ko-KR" altLang="en-US" sz="2400" dirty="0"/>
              <a:t>이며 </a:t>
            </a:r>
            <a:r>
              <a:rPr lang="ko-KR" altLang="en-US" sz="2400" dirty="0">
                <a:solidFill>
                  <a:srgbClr val="FF0000"/>
                </a:solidFill>
              </a:rPr>
              <a:t>효율적</a:t>
            </a:r>
            <a:r>
              <a:rPr lang="ko-KR" altLang="en-US" sz="2400" dirty="0"/>
              <a:t>이다</a:t>
            </a:r>
            <a:r>
              <a:rPr lang="en-US" altLang="ko-KR" sz="2400" dirty="0"/>
              <a:t>. </a:t>
            </a:r>
            <a:r>
              <a:rPr lang="ko-KR" altLang="en-US" sz="2400" dirty="0"/>
              <a:t>단</a:t>
            </a:r>
            <a:r>
              <a:rPr lang="en-US" altLang="ko-KR" sz="2400" dirty="0"/>
              <a:t>, </a:t>
            </a:r>
            <a:r>
              <a:rPr lang="ko-KR" altLang="en-US" sz="2400" dirty="0"/>
              <a:t>변압이 힘들다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교류는 시간에 따라 전압이 변화하기 때문에 대다수의 전자제품에 적합하지 못한다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우리가 일반적으로 사용하는 </a:t>
            </a:r>
            <a:r>
              <a:rPr lang="en-US" altLang="ko-KR" sz="2400" dirty="0"/>
              <a:t>220V</a:t>
            </a:r>
            <a:r>
              <a:rPr lang="ko-KR" altLang="en-US" sz="2400" dirty="0"/>
              <a:t>는 </a:t>
            </a:r>
            <a:r>
              <a:rPr lang="ko-KR" altLang="en-US" sz="2400" dirty="0">
                <a:solidFill>
                  <a:srgbClr val="FF0000"/>
                </a:solidFill>
              </a:rPr>
              <a:t>교류</a:t>
            </a:r>
            <a:r>
              <a:rPr lang="ko-KR" altLang="en-US" sz="2400" dirty="0"/>
              <a:t>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따라서 교류를 직류로 바꿔야 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59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8670C-7E25-4816-B43B-CA587928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5" y="307327"/>
            <a:ext cx="10515600" cy="1325563"/>
          </a:xfrm>
        </p:spPr>
        <p:txBody>
          <a:bodyPr/>
          <a:lstStyle/>
          <a:p>
            <a:r>
              <a:rPr lang="ko-KR" altLang="en-US" dirty="0"/>
              <a:t>다이오드</a:t>
            </a:r>
          </a:p>
        </p:txBody>
      </p:sp>
      <p:pic>
        <p:nvPicPr>
          <p:cNvPr id="7170" name="Picture 2" descr="ë¤ì´ì¤ëì ëí ì´ë¯¸ì§ ê²ìê²°ê³¼">
            <a:extLst>
              <a:ext uri="{FF2B5EF4-FFF2-40B4-BE49-F238E27FC236}">
                <a16:creationId xmlns:a16="http://schemas.microsoft.com/office/drawing/2014/main" id="{67EFB62B-A616-47C0-8378-7E002E3156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35" y="1690688"/>
            <a:ext cx="2174125" cy="202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ë¤ì´ì¤ëì ëí ì´ë¯¸ì§ ê²ìê²°ê³¼">
            <a:extLst>
              <a:ext uri="{FF2B5EF4-FFF2-40B4-BE49-F238E27FC236}">
                <a16:creationId xmlns:a16="http://schemas.microsoft.com/office/drawing/2014/main" id="{2E31E669-BB60-41B3-89B4-398F1F466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34" y="3714105"/>
            <a:ext cx="2174125" cy="151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14877-EA2D-466A-8C36-91A2ABFC6D74}"/>
              </a:ext>
            </a:extLst>
          </p:cNvPr>
          <p:cNvSpPr txBox="1"/>
          <p:nvPr/>
        </p:nvSpPr>
        <p:spPr>
          <a:xfrm>
            <a:off x="714215" y="1690688"/>
            <a:ext cx="497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다이오드는 전류를 </a:t>
            </a:r>
            <a:r>
              <a:rPr lang="ko-KR" altLang="en-US" dirty="0">
                <a:solidFill>
                  <a:srgbClr val="FF0000"/>
                </a:solidFill>
              </a:rPr>
              <a:t>한방향</a:t>
            </a:r>
            <a:r>
              <a:rPr lang="ko-KR" altLang="en-US" dirty="0"/>
              <a:t>으로 흐르게 하고</a:t>
            </a:r>
            <a:r>
              <a:rPr lang="en-US" altLang="ko-KR" dirty="0"/>
              <a:t>,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역방향</a:t>
            </a:r>
            <a:r>
              <a:rPr lang="ko-KR" altLang="en-US" dirty="0"/>
              <a:t>으로는 흐르지 못하게 하는 성질을 가진</a:t>
            </a:r>
            <a:endParaRPr lang="en-US" altLang="ko-KR" dirty="0"/>
          </a:p>
          <a:p>
            <a:r>
              <a:rPr lang="ko-KR" altLang="en-US" dirty="0"/>
              <a:t>반도체 소자 또는 </a:t>
            </a:r>
            <a:r>
              <a:rPr lang="en-US" altLang="ko-KR" dirty="0"/>
              <a:t>2</a:t>
            </a:r>
            <a:r>
              <a:rPr lang="ko-KR" altLang="en-US" dirty="0"/>
              <a:t>극 진공관이다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2CA84E-5AFC-4293-A399-B04D07E4712C}"/>
              </a:ext>
            </a:extLst>
          </p:cNvPr>
          <p:cNvGrpSpPr/>
          <p:nvPr/>
        </p:nvGrpSpPr>
        <p:grpSpPr>
          <a:xfrm>
            <a:off x="1432448" y="2753877"/>
            <a:ext cx="2174125" cy="1511005"/>
            <a:chOff x="1432448" y="2753877"/>
            <a:chExt cx="2174125" cy="1511005"/>
          </a:xfrm>
        </p:grpSpPr>
        <p:pic>
          <p:nvPicPr>
            <p:cNvPr id="7" name="Picture 4" descr="ë¤ì´ì¤ëì ëí ì´ë¯¸ì§ ê²ìê²°ê³¼">
              <a:extLst>
                <a:ext uri="{FF2B5EF4-FFF2-40B4-BE49-F238E27FC236}">
                  <a16:creationId xmlns:a16="http://schemas.microsoft.com/office/drawing/2014/main" id="{9BC69B9E-DB3B-4D33-85F9-FF52EA427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448" y="2753877"/>
              <a:ext cx="2174125" cy="151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7F4A9B-6100-4B33-BCB2-49DB33112CCC}"/>
                </a:ext>
              </a:extLst>
            </p:cNvPr>
            <p:cNvSpPr/>
            <p:nvPr/>
          </p:nvSpPr>
          <p:spPr>
            <a:xfrm>
              <a:off x="1720516" y="3176337"/>
              <a:ext cx="457200" cy="336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08A2C6-7418-4394-83F2-C88EB7E36DE2}"/>
                </a:ext>
              </a:extLst>
            </p:cNvPr>
            <p:cNvSpPr/>
            <p:nvPr/>
          </p:nvSpPr>
          <p:spPr>
            <a:xfrm>
              <a:off x="2871537" y="3160295"/>
              <a:ext cx="457200" cy="336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E428DB-2CFA-410E-AA5C-67FD9B33458C}"/>
              </a:ext>
            </a:extLst>
          </p:cNvPr>
          <p:cNvGrpSpPr/>
          <p:nvPr/>
        </p:nvGrpSpPr>
        <p:grpSpPr>
          <a:xfrm>
            <a:off x="1311442" y="3925316"/>
            <a:ext cx="2354175" cy="461665"/>
            <a:chOff x="1311442" y="3925316"/>
            <a:chExt cx="2354175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D07EF4-E65F-4EC6-BF31-798186BDC432}"/>
                </a:ext>
              </a:extLst>
            </p:cNvPr>
            <p:cNvSpPr txBox="1"/>
            <p:nvPr/>
          </p:nvSpPr>
          <p:spPr>
            <a:xfrm>
              <a:off x="1311442" y="3925316"/>
              <a:ext cx="409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+</a:t>
              </a:r>
              <a:endParaRPr lang="ko-KR" altLang="en-US" sz="2400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E6712EF-2A58-4B36-90BB-3DBBFC31FE72}"/>
                </a:ext>
              </a:extLst>
            </p:cNvPr>
            <p:cNvCxnSpPr>
              <a:cxnSpLocks/>
            </p:cNvCxnSpPr>
            <p:nvPr/>
          </p:nvCxnSpPr>
          <p:spPr>
            <a:xfrm>
              <a:off x="1720516" y="4195855"/>
              <a:ext cx="15039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3BF72-6532-47E0-93F7-EF4DEC482462}"/>
                </a:ext>
              </a:extLst>
            </p:cNvPr>
            <p:cNvSpPr txBox="1"/>
            <p:nvPr/>
          </p:nvSpPr>
          <p:spPr>
            <a:xfrm>
              <a:off x="3208417" y="3982449"/>
              <a:ext cx="45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ㅡ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88A0900-AFE6-481A-8C17-258559E8A31A}"/>
              </a:ext>
            </a:extLst>
          </p:cNvPr>
          <p:cNvGrpSpPr/>
          <p:nvPr/>
        </p:nvGrpSpPr>
        <p:grpSpPr>
          <a:xfrm>
            <a:off x="1306326" y="3947713"/>
            <a:ext cx="2354175" cy="461665"/>
            <a:chOff x="1252398" y="4635124"/>
            <a:chExt cx="2354175" cy="46166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45EA7E4-41ED-4E3D-B5C2-9C4C4EE97EA0}"/>
                </a:ext>
              </a:extLst>
            </p:cNvPr>
            <p:cNvGrpSpPr/>
            <p:nvPr/>
          </p:nvGrpSpPr>
          <p:grpSpPr>
            <a:xfrm>
              <a:off x="1252398" y="4635124"/>
              <a:ext cx="2354175" cy="461665"/>
              <a:chOff x="1311442" y="3946353"/>
              <a:chExt cx="2354175" cy="46166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9DAE66-D547-495F-BF4C-70776EE8345E}"/>
                  </a:ext>
                </a:extLst>
              </p:cNvPr>
              <p:cNvSpPr txBox="1"/>
              <p:nvPr/>
            </p:nvSpPr>
            <p:spPr>
              <a:xfrm>
                <a:off x="1311442" y="3985476"/>
                <a:ext cx="4090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err="1"/>
                  <a:t>ㅡ</a:t>
                </a:r>
                <a:endParaRPr lang="ko-KR" altLang="en-US" sz="2000" b="1" dirty="0"/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E9DF8D7C-DE8E-4693-952D-4EB406219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516" y="4195855"/>
                <a:ext cx="65371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F2E215-5D41-481D-9A55-A894CDB73F76}"/>
                  </a:ext>
                </a:extLst>
              </p:cNvPr>
              <p:cNvSpPr txBox="1"/>
              <p:nvPr/>
            </p:nvSpPr>
            <p:spPr>
              <a:xfrm>
                <a:off x="3208417" y="3946353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+</a:t>
                </a:r>
                <a:endParaRPr lang="ko-KR" altLang="en-US" sz="2400" b="1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42B4A4-C94B-4B6F-96AD-0B446EB5E2A0}"/>
                </a:ext>
              </a:extLst>
            </p:cNvPr>
            <p:cNvSpPr txBox="1"/>
            <p:nvPr/>
          </p:nvSpPr>
          <p:spPr>
            <a:xfrm>
              <a:off x="2315186" y="4707314"/>
              <a:ext cx="283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6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5DD8B05-8391-4454-A57B-8414F2EBA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53" y="646771"/>
            <a:ext cx="7682916" cy="3925229"/>
          </a:xfrm>
          <a:prstGeom prst="rect">
            <a:avLst/>
          </a:prstGeom>
        </p:spPr>
      </p:pic>
      <p:pic>
        <p:nvPicPr>
          <p:cNvPr id="8200" name="Picture 8" descr="ì ë¥ì ëí ì´ë¯¸ì§ ê²ìê²°ê³¼">
            <a:extLst>
              <a:ext uri="{FF2B5EF4-FFF2-40B4-BE49-F238E27FC236}">
                <a16:creationId xmlns:a16="http://schemas.microsoft.com/office/drawing/2014/main" id="{7214D5DA-C9D1-4567-99B4-21D1ECD18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572000"/>
            <a:ext cx="66294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FDE8AC-AEAA-4412-8477-8940D661667A}"/>
              </a:ext>
            </a:extLst>
          </p:cNvPr>
          <p:cNvSpPr txBox="1"/>
          <p:nvPr/>
        </p:nvSpPr>
        <p:spPr>
          <a:xfrm>
            <a:off x="740229" y="130629"/>
            <a:ext cx="1033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다이오드 브리지</a:t>
            </a:r>
          </a:p>
        </p:txBody>
      </p:sp>
    </p:spTree>
    <p:extLst>
      <p:ext uri="{BB962C8B-B14F-4D97-AF65-F5344CB8AC3E}">
        <p14:creationId xmlns:p14="http://schemas.microsoft.com/office/powerpoint/2010/main" val="303068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makeshare.org/data/editor/1701/0d11f605af531db5d6ef326699cf3e86_1483964060_95.jpg">
            <a:extLst>
              <a:ext uri="{FF2B5EF4-FFF2-40B4-BE49-F238E27FC236}">
                <a16:creationId xmlns:a16="http://schemas.microsoft.com/office/drawing/2014/main" id="{7EE1FCD5-72DE-4BF8-9CE1-181F2C2E167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65125"/>
            <a:ext cx="432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makeshare.org/data/editor/1701/0d11f605af531db5d6ef326699cf3e86_1483964061_06.jpg">
            <a:extLst>
              <a:ext uri="{FF2B5EF4-FFF2-40B4-BE49-F238E27FC236}">
                <a16:creationId xmlns:a16="http://schemas.microsoft.com/office/drawing/2014/main" id="{ED48C087-6F27-47DB-91A3-B5E582F88AB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10" y="365125"/>
            <a:ext cx="4320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14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9AF7C-BCB6-4D22-8CD8-D216D58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5C12C-6190-43BA-A1E8-5AB189EC7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임베디드 시스템이란</a:t>
            </a:r>
            <a:endParaRPr lang="en-US" altLang="ko-KR" dirty="0"/>
          </a:p>
          <a:p>
            <a:r>
              <a:rPr lang="ko-KR" altLang="en-US" dirty="0"/>
              <a:t>하드웨어</a:t>
            </a:r>
            <a:endParaRPr lang="en-US" altLang="ko-KR" dirty="0"/>
          </a:p>
          <a:p>
            <a:r>
              <a:rPr lang="ko-KR" altLang="en-US" dirty="0"/>
              <a:t>저항</a:t>
            </a:r>
            <a:endParaRPr lang="en-US" altLang="ko-KR" dirty="0"/>
          </a:p>
          <a:p>
            <a:r>
              <a:rPr lang="ko-KR" altLang="en-US" dirty="0" err="1"/>
              <a:t>옴의법칙</a:t>
            </a:r>
            <a:endParaRPr lang="en-US" altLang="ko-KR" dirty="0"/>
          </a:p>
          <a:p>
            <a:r>
              <a:rPr lang="ko-KR" altLang="en-US" dirty="0"/>
              <a:t>전압</a:t>
            </a:r>
            <a:endParaRPr lang="en-US" altLang="ko-KR" dirty="0"/>
          </a:p>
          <a:p>
            <a:r>
              <a:rPr lang="ko-KR" altLang="en-US" dirty="0"/>
              <a:t>다이오드</a:t>
            </a:r>
            <a:endParaRPr lang="en-US" altLang="ko-KR" dirty="0"/>
          </a:p>
          <a:p>
            <a:r>
              <a:rPr lang="ko-KR" altLang="en-US" dirty="0"/>
              <a:t>축전기</a:t>
            </a:r>
            <a:endParaRPr lang="en-US" altLang="ko-KR" dirty="0"/>
          </a:p>
          <a:p>
            <a:r>
              <a:rPr lang="ko-KR" altLang="en-US" dirty="0"/>
              <a:t>코일</a:t>
            </a:r>
            <a:endParaRPr lang="en-US" altLang="ko-KR" dirty="0"/>
          </a:p>
          <a:p>
            <a:r>
              <a:rPr lang="ko-KR" altLang="en-US" dirty="0"/>
              <a:t>트랜지스터</a:t>
            </a:r>
          </a:p>
        </p:txBody>
      </p:sp>
    </p:spTree>
    <p:extLst>
      <p:ext uri="{BB962C8B-B14F-4D97-AF65-F5344CB8AC3E}">
        <p14:creationId xmlns:p14="http://schemas.microsoft.com/office/powerpoint/2010/main" val="311822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24CC2-1852-4D2F-9D71-39EDC908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축전기</a:t>
            </a:r>
            <a:r>
              <a:rPr lang="en-US" altLang="ko-KR" dirty="0"/>
              <a:t>(Capacitor;</a:t>
            </a:r>
            <a:r>
              <a:rPr lang="ko-KR" altLang="en-US" dirty="0" err="1"/>
              <a:t>캐패시터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BF2AA-4EA9-4B0F-8DE2-E160611DB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축전기는 전기회로에서 전하를 충전하고 방전하는 장치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51A7B-C797-4202-8897-E207AC803F18}"/>
              </a:ext>
            </a:extLst>
          </p:cNvPr>
          <p:cNvSpPr txBox="1"/>
          <p:nvPr/>
        </p:nvSpPr>
        <p:spPr>
          <a:xfrm>
            <a:off x="8927024" y="681037"/>
            <a:ext cx="296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물체가 저장하고 있는 정전기의 양 </a:t>
            </a:r>
            <a:r>
              <a:rPr lang="en-US" altLang="ko-KR" dirty="0"/>
              <a:t>= </a:t>
            </a:r>
            <a:r>
              <a:rPr lang="ko-KR" altLang="en-US" dirty="0"/>
              <a:t>전하 </a:t>
            </a:r>
          </a:p>
        </p:txBody>
      </p:sp>
      <p:pic>
        <p:nvPicPr>
          <p:cNvPr id="10244" name="Picture 4" descr="ì»¤í¨ìí° ì¬ë³¼ì ëí ì´ë¯¸ì§ ê²ìê²°ê³¼">
            <a:extLst>
              <a:ext uri="{FF2B5EF4-FFF2-40B4-BE49-F238E27FC236}">
                <a16:creationId xmlns:a16="http://schemas.microsoft.com/office/drawing/2014/main" id="{919C9A7A-965A-4455-9D71-05E98AD5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5901"/>
            <a:ext cx="5442812" cy="302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53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0970-0935-4DCF-BD30-FA1056E3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코일</a:t>
            </a:r>
            <a:r>
              <a:rPr lang="en-US" altLang="ko-KR" dirty="0"/>
              <a:t>(inductor;</a:t>
            </a:r>
            <a:r>
              <a:rPr lang="ko-KR" altLang="en-US" dirty="0"/>
              <a:t>인덕터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C3FBD7-DBC6-4EE3-ACE2-89594FE01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도선</a:t>
            </a:r>
            <a:r>
              <a:rPr lang="en-US" altLang="ko-KR" dirty="0"/>
              <a:t>(</a:t>
            </a:r>
            <a:r>
              <a:rPr lang="ko-KR" altLang="en-US" dirty="0"/>
              <a:t>구리</a:t>
            </a:r>
            <a:r>
              <a:rPr lang="en-US" altLang="ko-KR" dirty="0"/>
              <a:t>,</a:t>
            </a:r>
            <a:r>
              <a:rPr lang="ko-KR" altLang="en-US" dirty="0"/>
              <a:t>알루미늄</a:t>
            </a:r>
            <a:r>
              <a:rPr lang="en-US" altLang="ko-KR" dirty="0"/>
              <a:t>)</a:t>
            </a:r>
            <a:r>
              <a:rPr lang="ko-KR" altLang="en-US" dirty="0"/>
              <a:t>을 나사모양으로 감아서 만든 소자</a:t>
            </a:r>
            <a:endParaRPr lang="en-US" altLang="ko-KR" dirty="0"/>
          </a:p>
          <a:p>
            <a:r>
              <a:rPr lang="ko-KR" altLang="en-US" dirty="0"/>
              <a:t>전류의 변화를 안정시키려고 하는 성질을 이용한 부품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성질을 이용하여 전류의 급격한 변화를 억제하는 기능을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91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mblogthumb-phinf.pstatic.net/MjAxODA0MTBfNjUg/MDAxNTIzMzQ0NDAzMTg3.uiDJJ_m7sunugPH_VPP72TgoqAyMIr_CNy6is9HrhrMg.8CjDlKIh3BslG1j-AUdr4_E8QY0AkWy7x9iUE_aBbE8g.JPEG.haneham/%ED%8F%89%ED%99%9C%ED%9A%8C%EB%A1%9C.jpg?type=w800">
            <a:extLst>
              <a:ext uri="{FF2B5EF4-FFF2-40B4-BE49-F238E27FC236}">
                <a16:creationId xmlns:a16="http://schemas.microsoft.com/office/drawing/2014/main" id="{218F9C71-0857-4662-9C46-E45A06AE6A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4" t="1483" r="4879" b="76637"/>
          <a:stretch/>
        </p:blipFill>
        <p:spPr bwMode="auto">
          <a:xfrm>
            <a:off x="6777197" y="1296240"/>
            <a:ext cx="2492155" cy="109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D9AA589-5678-4C47-BFF4-36754BD05664}"/>
              </a:ext>
            </a:extLst>
          </p:cNvPr>
          <p:cNvGrpSpPr/>
          <p:nvPr/>
        </p:nvGrpSpPr>
        <p:grpSpPr>
          <a:xfrm>
            <a:off x="1562100" y="2796444"/>
            <a:ext cx="6614158" cy="3213195"/>
            <a:chOff x="2070100" y="1602644"/>
            <a:chExt cx="6614158" cy="3213195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6D9F26C0-BDC5-4BDB-95F1-E0EA259EF634}"/>
                </a:ext>
              </a:extLst>
            </p:cNvPr>
            <p:cNvGrpSpPr/>
            <p:nvPr/>
          </p:nvGrpSpPr>
          <p:grpSpPr>
            <a:xfrm>
              <a:off x="2262641" y="1602644"/>
              <a:ext cx="6421617" cy="3213195"/>
              <a:chOff x="2308225" y="1031144"/>
              <a:chExt cx="6421617" cy="3213195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FBEBAB6-9054-4873-AAF0-6B6B6D177C59}"/>
                  </a:ext>
                </a:extLst>
              </p:cNvPr>
              <p:cNvCxnSpPr>
                <a:endCxn id="19" idx="0"/>
              </p:cNvCxnSpPr>
              <p:nvPr/>
            </p:nvCxnSpPr>
            <p:spPr>
              <a:xfrm flipH="1" flipV="1">
                <a:off x="3259422" y="2378710"/>
                <a:ext cx="1371748" cy="115189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6D3F8BB-B519-4B8A-910F-A48548410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6997" y="2386330"/>
                <a:ext cx="0" cy="184277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3E648F79-19B7-4B02-942C-C117D8AF98BE}"/>
                  </a:ext>
                </a:extLst>
              </p:cNvPr>
              <p:cNvCxnSpPr/>
              <p:nvPr/>
            </p:nvCxnSpPr>
            <p:spPr>
              <a:xfrm>
                <a:off x="2308225" y="2393950"/>
                <a:ext cx="92833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EB244A6-423E-42D7-BFD4-C711AF80BF10}"/>
                  </a:ext>
                </a:extLst>
              </p:cNvPr>
              <p:cNvSpPr/>
              <p:nvPr/>
            </p:nvSpPr>
            <p:spPr>
              <a:xfrm>
                <a:off x="3236562" y="2378710"/>
                <a:ext cx="45719" cy="45719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B68C10D-0D20-4966-A74C-9F144C911BA3}"/>
                  </a:ext>
                </a:extLst>
              </p:cNvPr>
              <p:cNvCxnSpPr>
                <a:cxnSpLocks/>
                <a:endCxn id="22" idx="3"/>
              </p:cNvCxnSpPr>
              <p:nvPr/>
            </p:nvCxnSpPr>
            <p:spPr>
              <a:xfrm flipV="1">
                <a:off x="3282281" y="1852107"/>
                <a:ext cx="576181" cy="5342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01C3B48-9DBF-49FE-8E7E-45604CB0CD0F}"/>
                  </a:ext>
                </a:extLst>
              </p:cNvPr>
              <p:cNvGrpSpPr/>
              <p:nvPr/>
            </p:nvGrpSpPr>
            <p:grpSpPr>
              <a:xfrm>
                <a:off x="3823191" y="1588148"/>
                <a:ext cx="299230" cy="311256"/>
                <a:chOff x="3823191" y="1588148"/>
                <a:chExt cx="299230" cy="311256"/>
              </a:xfrm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210B3863-7929-40B9-B53A-759AA3A58225}"/>
                    </a:ext>
                  </a:extLst>
                </p:cNvPr>
                <p:cNvSpPr/>
                <p:nvPr/>
              </p:nvSpPr>
              <p:spPr>
                <a:xfrm rot="2700000">
                  <a:off x="3811165" y="1646533"/>
                  <a:ext cx="264897" cy="240845"/>
                </a:xfrm>
                <a:prstGeom prst="triangl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815F16AE-6EB3-4149-82C2-8A9F75DE1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3613" y="1588148"/>
                  <a:ext cx="178808" cy="1788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73FF9DF-22F5-4836-8F2A-B1B82BF02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8765" y="1242060"/>
                <a:ext cx="459415" cy="4321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3A45679-63FC-497C-BA9D-1DD5EB282650}"/>
                  </a:ext>
                </a:extLst>
              </p:cNvPr>
              <p:cNvSpPr/>
              <p:nvPr/>
            </p:nvSpPr>
            <p:spPr>
              <a:xfrm>
                <a:off x="4465320" y="1219200"/>
                <a:ext cx="45719" cy="45719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2286B60-7756-457E-BA6B-C1FD91AE7B51}"/>
                  </a:ext>
                </a:extLst>
              </p:cNvPr>
              <p:cNvCxnSpPr>
                <a:cxnSpLocks/>
                <a:endCxn id="87" idx="0"/>
              </p:cNvCxnSpPr>
              <p:nvPr/>
            </p:nvCxnSpPr>
            <p:spPr>
              <a:xfrm>
                <a:off x="4488180" y="1242059"/>
                <a:ext cx="1970497" cy="176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3F56C45-F884-4830-B8D3-41FB0EE1DCB2}"/>
                  </a:ext>
                </a:extLst>
              </p:cNvPr>
              <p:cNvGrpSpPr/>
              <p:nvPr/>
            </p:nvGrpSpPr>
            <p:grpSpPr>
              <a:xfrm rot="16200000">
                <a:off x="4880072" y="1546864"/>
                <a:ext cx="299230" cy="311256"/>
                <a:chOff x="3823191" y="1588148"/>
                <a:chExt cx="299230" cy="311256"/>
              </a:xfrm>
            </p:grpSpPr>
            <p:sp>
              <p:nvSpPr>
                <p:cNvPr id="38" name="이등변 삼각형 37">
                  <a:extLst>
                    <a:ext uri="{FF2B5EF4-FFF2-40B4-BE49-F238E27FC236}">
                      <a16:creationId xmlns:a16="http://schemas.microsoft.com/office/drawing/2014/main" id="{9E29647C-DC60-4CE7-BD00-796E41AEBB24}"/>
                    </a:ext>
                  </a:extLst>
                </p:cNvPr>
                <p:cNvSpPr/>
                <p:nvPr/>
              </p:nvSpPr>
              <p:spPr>
                <a:xfrm rot="2700000">
                  <a:off x="3811165" y="1646533"/>
                  <a:ext cx="264897" cy="240845"/>
                </a:xfrm>
                <a:prstGeom prst="triangl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953B0BE0-5E3B-4EA0-A8BF-BEE5124AD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3613" y="1588148"/>
                  <a:ext cx="178808" cy="1788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3690053-4FB6-4BC1-8655-11B84078F855}"/>
                  </a:ext>
                </a:extLst>
              </p:cNvPr>
              <p:cNvCxnSpPr>
                <a:stCxn id="34" idx="0"/>
                <a:endCxn id="38" idx="0"/>
              </p:cNvCxnSpPr>
              <p:nvPr/>
            </p:nvCxnSpPr>
            <p:spPr>
              <a:xfrm>
                <a:off x="4488180" y="1219200"/>
                <a:ext cx="479535" cy="4273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05B548C3-6B28-4305-9807-12C3B48165E4}"/>
                  </a:ext>
                </a:extLst>
              </p:cNvPr>
              <p:cNvCxnSpPr>
                <a:cxnSpLocks/>
                <a:endCxn id="44" idx="5"/>
              </p:cNvCxnSpPr>
              <p:nvPr/>
            </p:nvCxnSpPr>
            <p:spPr>
              <a:xfrm>
                <a:off x="5138018" y="1816836"/>
                <a:ext cx="598828" cy="5856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4CCA995-5D7C-4170-802C-30A298465BE9}"/>
                  </a:ext>
                </a:extLst>
              </p:cNvPr>
              <p:cNvSpPr/>
              <p:nvPr/>
            </p:nvSpPr>
            <p:spPr>
              <a:xfrm>
                <a:off x="5697822" y="2363471"/>
                <a:ext cx="45719" cy="45719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3A734AE-3C98-4477-95A6-F8BD33CD5D18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 flipH="1">
                <a:off x="4610100" y="2386331"/>
                <a:ext cx="1133441" cy="113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2E81272D-1E98-4F57-A625-D58D75F22578}"/>
                  </a:ext>
                </a:extLst>
              </p:cNvPr>
              <p:cNvGrpSpPr/>
              <p:nvPr/>
            </p:nvGrpSpPr>
            <p:grpSpPr>
              <a:xfrm>
                <a:off x="5098973" y="2750745"/>
                <a:ext cx="299230" cy="311256"/>
                <a:chOff x="3823191" y="1588148"/>
                <a:chExt cx="299230" cy="311256"/>
              </a:xfrm>
            </p:grpSpPr>
            <p:sp>
              <p:nvSpPr>
                <p:cNvPr id="50" name="이등변 삼각형 49">
                  <a:extLst>
                    <a:ext uri="{FF2B5EF4-FFF2-40B4-BE49-F238E27FC236}">
                      <a16:creationId xmlns:a16="http://schemas.microsoft.com/office/drawing/2014/main" id="{F21970F1-2687-413D-90B2-FB57D01BCE65}"/>
                    </a:ext>
                  </a:extLst>
                </p:cNvPr>
                <p:cNvSpPr/>
                <p:nvPr/>
              </p:nvSpPr>
              <p:spPr>
                <a:xfrm rot="2700000">
                  <a:off x="3811165" y="1646533"/>
                  <a:ext cx="264897" cy="240845"/>
                </a:xfrm>
                <a:prstGeom prst="triangl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DEE0A38E-3D59-4813-BABE-00B129D0C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3613" y="1588148"/>
                  <a:ext cx="178808" cy="1788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05443C9-BD0D-4E63-B652-32506517EC3B}"/>
                  </a:ext>
                </a:extLst>
              </p:cNvPr>
              <p:cNvGrpSpPr/>
              <p:nvPr/>
            </p:nvGrpSpPr>
            <p:grpSpPr>
              <a:xfrm rot="16200000">
                <a:off x="3708847" y="2725149"/>
                <a:ext cx="299230" cy="311256"/>
                <a:chOff x="3823191" y="1588148"/>
                <a:chExt cx="299230" cy="311256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A634D27-83A0-4641-84F3-9E487AEAE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3613" y="1588148"/>
                  <a:ext cx="178808" cy="17880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이등변 삼각형 53">
                  <a:extLst>
                    <a:ext uri="{FF2B5EF4-FFF2-40B4-BE49-F238E27FC236}">
                      <a16:creationId xmlns:a16="http://schemas.microsoft.com/office/drawing/2014/main" id="{95F6B425-874A-4656-B9AC-7B0351C5E888}"/>
                    </a:ext>
                  </a:extLst>
                </p:cNvPr>
                <p:cNvSpPr/>
                <p:nvPr/>
              </p:nvSpPr>
              <p:spPr>
                <a:xfrm rot="2700000">
                  <a:off x="3811165" y="1646533"/>
                  <a:ext cx="264897" cy="240845"/>
                </a:xfrm>
                <a:prstGeom prst="triangl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1D8747E4-1A9D-46AF-B815-B0E33B5C0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8225" y="4229100"/>
                <a:ext cx="34353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F5110AF-6962-4E05-B3BD-C506E06B5C91}"/>
                  </a:ext>
                </a:extLst>
              </p:cNvPr>
              <p:cNvCxnSpPr>
                <a:cxnSpLocks/>
                <a:endCxn id="67" idx="0"/>
              </p:cNvCxnSpPr>
              <p:nvPr/>
            </p:nvCxnSpPr>
            <p:spPr>
              <a:xfrm flipH="1" flipV="1">
                <a:off x="5727322" y="3717631"/>
                <a:ext cx="16219" cy="52670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927EE96C-67AA-41C9-B59D-7672FF1985BF}"/>
                  </a:ext>
                </a:extLst>
              </p:cNvPr>
              <p:cNvSpPr/>
              <p:nvPr/>
            </p:nvSpPr>
            <p:spPr>
              <a:xfrm>
                <a:off x="5727322" y="3456789"/>
                <a:ext cx="209947" cy="260842"/>
              </a:xfrm>
              <a:custGeom>
                <a:avLst/>
                <a:gdLst>
                  <a:gd name="connsiteX0" fmla="*/ 0 w 209226"/>
                  <a:gd name="connsiteY0" fmla="*/ 247973 h 247973"/>
                  <a:gd name="connsiteX1" fmla="*/ 185979 w 209226"/>
                  <a:gd name="connsiteY1" fmla="*/ 92990 h 247973"/>
                  <a:gd name="connsiteX2" fmla="*/ 185979 w 209226"/>
                  <a:gd name="connsiteY2" fmla="*/ 77492 h 247973"/>
                  <a:gd name="connsiteX3" fmla="*/ 0 w 209226"/>
                  <a:gd name="connsiteY3" fmla="*/ 0 h 24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226" h="247973">
                    <a:moveTo>
                      <a:pt x="0" y="247973"/>
                    </a:moveTo>
                    <a:cubicBezTo>
                      <a:pt x="61993" y="196312"/>
                      <a:pt x="154983" y="121403"/>
                      <a:pt x="185979" y="92990"/>
                    </a:cubicBezTo>
                    <a:cubicBezTo>
                      <a:pt x="216975" y="64577"/>
                      <a:pt x="216975" y="92990"/>
                      <a:pt x="185979" y="77492"/>
                    </a:cubicBezTo>
                    <a:cubicBezTo>
                      <a:pt x="154983" y="61994"/>
                      <a:pt x="77491" y="30997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B72876F6-36B3-401E-9A81-10F8A29CDC7E}"/>
                  </a:ext>
                </a:extLst>
              </p:cNvPr>
              <p:cNvCxnSpPr>
                <a:cxnSpLocks/>
                <a:endCxn id="67" idx="3"/>
              </p:cNvCxnSpPr>
              <p:nvPr/>
            </p:nvCxnSpPr>
            <p:spPr>
              <a:xfrm>
                <a:off x="5727322" y="2402495"/>
                <a:ext cx="0" cy="10542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4B8963B6-33A2-4F9A-A06B-240EEEF7EC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1170" y="3518695"/>
                <a:ext cx="3955214" cy="521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4E45A4E7-6EDF-4FBB-9F03-B4C58E728A8A}"/>
                  </a:ext>
                </a:extLst>
              </p:cNvPr>
              <p:cNvSpPr/>
              <p:nvPr/>
            </p:nvSpPr>
            <p:spPr>
              <a:xfrm>
                <a:off x="6458677" y="1052575"/>
                <a:ext cx="259556" cy="207178"/>
              </a:xfrm>
              <a:custGeom>
                <a:avLst/>
                <a:gdLst>
                  <a:gd name="connsiteX0" fmla="*/ 0 w 259556"/>
                  <a:gd name="connsiteY0" fmla="*/ 207178 h 207178"/>
                  <a:gd name="connsiteX1" fmla="*/ 138112 w 259556"/>
                  <a:gd name="connsiteY1" fmla="*/ 10 h 207178"/>
                  <a:gd name="connsiteX2" fmla="*/ 259556 w 259556"/>
                  <a:gd name="connsiteY2" fmla="*/ 200035 h 20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9556" h="207178">
                    <a:moveTo>
                      <a:pt x="0" y="207178"/>
                    </a:moveTo>
                    <a:cubicBezTo>
                      <a:pt x="47426" y="104189"/>
                      <a:pt x="94853" y="1200"/>
                      <a:pt x="138112" y="10"/>
                    </a:cubicBezTo>
                    <a:cubicBezTo>
                      <a:pt x="181371" y="-1181"/>
                      <a:pt x="220463" y="99427"/>
                      <a:pt x="259556" y="200035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3C43F30F-F556-468F-8502-560859F26C03}"/>
                  </a:ext>
                </a:extLst>
              </p:cNvPr>
              <p:cNvSpPr/>
              <p:nvPr/>
            </p:nvSpPr>
            <p:spPr>
              <a:xfrm>
                <a:off x="6718233" y="1045431"/>
                <a:ext cx="259556" cy="207178"/>
              </a:xfrm>
              <a:custGeom>
                <a:avLst/>
                <a:gdLst>
                  <a:gd name="connsiteX0" fmla="*/ 0 w 259556"/>
                  <a:gd name="connsiteY0" fmla="*/ 207178 h 207178"/>
                  <a:gd name="connsiteX1" fmla="*/ 138112 w 259556"/>
                  <a:gd name="connsiteY1" fmla="*/ 10 h 207178"/>
                  <a:gd name="connsiteX2" fmla="*/ 259556 w 259556"/>
                  <a:gd name="connsiteY2" fmla="*/ 200035 h 20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9556" h="207178">
                    <a:moveTo>
                      <a:pt x="0" y="207178"/>
                    </a:moveTo>
                    <a:cubicBezTo>
                      <a:pt x="47426" y="104189"/>
                      <a:pt x="94853" y="1200"/>
                      <a:pt x="138112" y="10"/>
                    </a:cubicBezTo>
                    <a:cubicBezTo>
                      <a:pt x="181371" y="-1181"/>
                      <a:pt x="220463" y="99427"/>
                      <a:pt x="259556" y="200035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E0A14E2A-D69A-46C9-A8C7-D83BEB4CFC51}"/>
                  </a:ext>
                </a:extLst>
              </p:cNvPr>
              <p:cNvSpPr/>
              <p:nvPr/>
            </p:nvSpPr>
            <p:spPr>
              <a:xfrm>
                <a:off x="6977789" y="1040669"/>
                <a:ext cx="259556" cy="207178"/>
              </a:xfrm>
              <a:custGeom>
                <a:avLst/>
                <a:gdLst>
                  <a:gd name="connsiteX0" fmla="*/ 0 w 259556"/>
                  <a:gd name="connsiteY0" fmla="*/ 207178 h 207178"/>
                  <a:gd name="connsiteX1" fmla="*/ 138112 w 259556"/>
                  <a:gd name="connsiteY1" fmla="*/ 10 h 207178"/>
                  <a:gd name="connsiteX2" fmla="*/ 259556 w 259556"/>
                  <a:gd name="connsiteY2" fmla="*/ 200035 h 20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9556" h="207178">
                    <a:moveTo>
                      <a:pt x="0" y="207178"/>
                    </a:moveTo>
                    <a:cubicBezTo>
                      <a:pt x="47426" y="104189"/>
                      <a:pt x="94853" y="1200"/>
                      <a:pt x="138112" y="10"/>
                    </a:cubicBezTo>
                    <a:cubicBezTo>
                      <a:pt x="181371" y="-1181"/>
                      <a:pt x="220463" y="99427"/>
                      <a:pt x="259556" y="200035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6AB39F4E-9D82-452F-9B21-63373428FC0B}"/>
                  </a:ext>
                </a:extLst>
              </p:cNvPr>
              <p:cNvSpPr/>
              <p:nvPr/>
            </p:nvSpPr>
            <p:spPr>
              <a:xfrm>
                <a:off x="7237345" y="1031144"/>
                <a:ext cx="259556" cy="207178"/>
              </a:xfrm>
              <a:custGeom>
                <a:avLst/>
                <a:gdLst>
                  <a:gd name="connsiteX0" fmla="*/ 0 w 259556"/>
                  <a:gd name="connsiteY0" fmla="*/ 207178 h 207178"/>
                  <a:gd name="connsiteX1" fmla="*/ 138112 w 259556"/>
                  <a:gd name="connsiteY1" fmla="*/ 10 h 207178"/>
                  <a:gd name="connsiteX2" fmla="*/ 259556 w 259556"/>
                  <a:gd name="connsiteY2" fmla="*/ 200035 h 207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9556" h="207178">
                    <a:moveTo>
                      <a:pt x="0" y="207178"/>
                    </a:moveTo>
                    <a:cubicBezTo>
                      <a:pt x="47426" y="104189"/>
                      <a:pt x="94853" y="1200"/>
                      <a:pt x="138112" y="10"/>
                    </a:cubicBezTo>
                    <a:cubicBezTo>
                      <a:pt x="181371" y="-1181"/>
                      <a:pt x="220463" y="99427"/>
                      <a:pt x="259556" y="200035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45980DE8-405C-4B3F-9F52-3A83A1BED157}"/>
                  </a:ext>
                </a:extLst>
              </p:cNvPr>
              <p:cNvCxnSpPr>
                <a:stCxn id="90" idx="2"/>
              </p:cNvCxnSpPr>
              <p:nvPr/>
            </p:nvCxnSpPr>
            <p:spPr>
              <a:xfrm>
                <a:off x="7496901" y="1231179"/>
                <a:ext cx="1089483" cy="714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F588046E-4606-4EDC-8AC0-6AF4E4916D00}"/>
                  </a:ext>
                </a:extLst>
              </p:cNvPr>
              <p:cNvCxnSpPr/>
              <p:nvPr/>
            </p:nvCxnSpPr>
            <p:spPr>
              <a:xfrm>
                <a:off x="6096000" y="1259753"/>
                <a:ext cx="0" cy="8790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0259F0D1-47A2-448D-B695-B601F7BA82F0}"/>
                  </a:ext>
                </a:extLst>
              </p:cNvPr>
              <p:cNvCxnSpPr/>
              <p:nvPr/>
            </p:nvCxnSpPr>
            <p:spPr>
              <a:xfrm>
                <a:off x="5906273" y="2138766"/>
                <a:ext cx="36828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7A4A18A3-00A1-4DBA-8AF5-3D7C74959278}"/>
                  </a:ext>
                </a:extLst>
              </p:cNvPr>
              <p:cNvCxnSpPr/>
              <p:nvPr/>
            </p:nvCxnSpPr>
            <p:spPr>
              <a:xfrm>
                <a:off x="5911313" y="2322162"/>
                <a:ext cx="36828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39181E03-9F67-41AD-B4AB-BFEB76A19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2322162"/>
                <a:ext cx="0" cy="12084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6270737B-2E3B-4135-A5E7-4CAE228BAEBE}"/>
                  </a:ext>
                </a:extLst>
              </p:cNvPr>
              <p:cNvCxnSpPr/>
              <p:nvPr/>
            </p:nvCxnSpPr>
            <p:spPr>
              <a:xfrm>
                <a:off x="7894320" y="1247847"/>
                <a:ext cx="0" cy="87901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44BBEF30-51B6-4851-9718-65CD4CC19EEA}"/>
                  </a:ext>
                </a:extLst>
              </p:cNvPr>
              <p:cNvCxnSpPr/>
              <p:nvPr/>
            </p:nvCxnSpPr>
            <p:spPr>
              <a:xfrm>
                <a:off x="7704593" y="2126860"/>
                <a:ext cx="36828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B5D61FD8-2272-4E9E-8285-A0E73BD9F169}"/>
                  </a:ext>
                </a:extLst>
              </p:cNvPr>
              <p:cNvCxnSpPr/>
              <p:nvPr/>
            </p:nvCxnSpPr>
            <p:spPr>
              <a:xfrm>
                <a:off x="7709633" y="2310256"/>
                <a:ext cx="36828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DE138326-06B6-42DC-8865-97D3E44FD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4320" y="2310256"/>
                <a:ext cx="0" cy="12084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0ECFEFDD-7648-4E36-B8E6-93CB7654AFC3}"/>
                  </a:ext>
                </a:extLst>
              </p:cNvPr>
              <p:cNvCxnSpPr/>
              <p:nvPr/>
            </p:nvCxnSpPr>
            <p:spPr>
              <a:xfrm>
                <a:off x="8576859" y="1240703"/>
                <a:ext cx="0" cy="8671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90359D0E-E349-4B20-9C03-A0ABEBC601D2}"/>
                  </a:ext>
                </a:extLst>
              </p:cNvPr>
              <p:cNvSpPr/>
              <p:nvPr/>
            </p:nvSpPr>
            <p:spPr>
              <a:xfrm>
                <a:off x="8391525" y="2107810"/>
                <a:ext cx="338317" cy="48901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8A335EF8-C8D9-45E3-B745-69A89A7C71B8}"/>
                  </a:ext>
                </a:extLst>
              </p:cNvPr>
              <p:cNvCxnSpPr>
                <a:cxnSpLocks/>
                <a:stCxn id="116" idx="2"/>
              </p:cNvCxnSpPr>
              <p:nvPr/>
            </p:nvCxnSpPr>
            <p:spPr>
              <a:xfrm>
                <a:off x="8560684" y="2596821"/>
                <a:ext cx="0" cy="9218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91EE2D44-1C3A-41CC-B4F6-9884F23A0DF3}"/>
                </a:ext>
              </a:extLst>
            </p:cNvPr>
            <p:cNvSpPr/>
            <p:nvPr/>
          </p:nvSpPr>
          <p:spPr>
            <a:xfrm>
              <a:off x="2074134" y="3526155"/>
              <a:ext cx="430486" cy="5021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ACCE693E-E9CB-4356-830E-27733D767E6F}"/>
                </a:ext>
              </a:extLst>
            </p:cNvPr>
            <p:cNvSpPr/>
            <p:nvPr/>
          </p:nvSpPr>
          <p:spPr>
            <a:xfrm>
              <a:off x="2070100" y="3666801"/>
              <a:ext cx="406400" cy="220191"/>
            </a:xfrm>
            <a:custGeom>
              <a:avLst/>
              <a:gdLst>
                <a:gd name="connsiteX0" fmla="*/ 0 w 406400"/>
                <a:gd name="connsiteY0" fmla="*/ 105099 h 220191"/>
                <a:gd name="connsiteX1" fmla="*/ 63500 w 406400"/>
                <a:gd name="connsiteY1" fmla="*/ 41599 h 220191"/>
                <a:gd name="connsiteX2" fmla="*/ 139700 w 406400"/>
                <a:gd name="connsiteY2" fmla="*/ 3499 h 220191"/>
                <a:gd name="connsiteX3" fmla="*/ 215900 w 406400"/>
                <a:gd name="connsiteY3" fmla="*/ 130499 h 220191"/>
                <a:gd name="connsiteX4" fmla="*/ 317500 w 406400"/>
                <a:gd name="connsiteY4" fmla="*/ 219399 h 220191"/>
                <a:gd name="connsiteX5" fmla="*/ 406400 w 406400"/>
                <a:gd name="connsiteY5" fmla="*/ 79699 h 22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400" h="220191">
                  <a:moveTo>
                    <a:pt x="0" y="105099"/>
                  </a:moveTo>
                  <a:cubicBezTo>
                    <a:pt x="20108" y="81815"/>
                    <a:pt x="40217" y="58532"/>
                    <a:pt x="63500" y="41599"/>
                  </a:cubicBezTo>
                  <a:cubicBezTo>
                    <a:pt x="86783" y="24666"/>
                    <a:pt x="114300" y="-11318"/>
                    <a:pt x="139700" y="3499"/>
                  </a:cubicBezTo>
                  <a:cubicBezTo>
                    <a:pt x="165100" y="18316"/>
                    <a:pt x="186267" y="94516"/>
                    <a:pt x="215900" y="130499"/>
                  </a:cubicBezTo>
                  <a:cubicBezTo>
                    <a:pt x="245533" y="166482"/>
                    <a:pt x="285750" y="227866"/>
                    <a:pt x="317500" y="219399"/>
                  </a:cubicBezTo>
                  <a:cubicBezTo>
                    <a:pt x="349250" y="210932"/>
                    <a:pt x="372533" y="134732"/>
                    <a:pt x="406400" y="79699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12F54A1-8C6F-4E3D-8643-FD184EFD5E54}"/>
              </a:ext>
            </a:extLst>
          </p:cNvPr>
          <p:cNvCxnSpPr>
            <a:cxnSpLocks/>
          </p:cNvCxnSpPr>
          <p:nvPr/>
        </p:nvCxnSpPr>
        <p:spPr>
          <a:xfrm>
            <a:off x="7655611" y="2386510"/>
            <a:ext cx="2490" cy="585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F9C17F4-9ADC-4AD8-9865-ABE4DF7B49D4}"/>
              </a:ext>
            </a:extLst>
          </p:cNvPr>
          <p:cNvGrpSpPr/>
          <p:nvPr/>
        </p:nvGrpSpPr>
        <p:grpSpPr>
          <a:xfrm>
            <a:off x="3270379" y="1017091"/>
            <a:ext cx="1734698" cy="1529626"/>
            <a:chOff x="4080479" y="1046014"/>
            <a:chExt cx="1824614" cy="1529626"/>
          </a:xfrm>
        </p:grpSpPr>
        <p:pic>
          <p:nvPicPr>
            <p:cNvPr id="148" name="Picture 8" descr="ì ë¥ì ëí ì´ë¯¸ì§ ê²ìê²°ê³¼">
              <a:extLst>
                <a:ext uri="{FF2B5EF4-FFF2-40B4-BE49-F238E27FC236}">
                  <a16:creationId xmlns:a16="http://schemas.microsoft.com/office/drawing/2014/main" id="{FC1C9C34-BE4D-4306-AA68-DC948AACF1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98" r="3108" b="31953"/>
            <a:stretch/>
          </p:blipFill>
          <p:spPr bwMode="auto">
            <a:xfrm>
              <a:off x="4080479" y="1046014"/>
              <a:ext cx="1824614" cy="152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AE6B7EC-DD38-4592-A2D4-7C8044CE6278}"/>
                </a:ext>
              </a:extLst>
            </p:cNvPr>
            <p:cNvSpPr/>
            <p:nvPr/>
          </p:nvSpPr>
          <p:spPr>
            <a:xfrm>
              <a:off x="5181847" y="2009782"/>
              <a:ext cx="723246" cy="2071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5A8CB9D6-A181-40FD-B897-55B8534540A9}"/>
              </a:ext>
            </a:extLst>
          </p:cNvPr>
          <p:cNvCxnSpPr>
            <a:cxnSpLocks/>
            <a:stCxn id="148" idx="2"/>
          </p:cNvCxnSpPr>
          <p:nvPr/>
        </p:nvCxnSpPr>
        <p:spPr>
          <a:xfrm>
            <a:off x="4137728" y="2546717"/>
            <a:ext cx="1110390" cy="425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1EF385D0-D196-4C17-A162-DAE9E29C66AC}"/>
              </a:ext>
            </a:extLst>
          </p:cNvPr>
          <p:cNvSpPr txBox="1"/>
          <p:nvPr/>
        </p:nvSpPr>
        <p:spPr>
          <a:xfrm>
            <a:off x="505324" y="312821"/>
            <a:ext cx="888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다이오드 </a:t>
            </a:r>
            <a:r>
              <a:rPr lang="ko-KR" altLang="en-US" sz="2400"/>
              <a:t>정류기</a:t>
            </a:r>
            <a:r>
              <a:rPr lang="en-US" altLang="ko-KR" sz="2400" dirty="0"/>
              <a:t>,</a:t>
            </a:r>
            <a:r>
              <a:rPr lang="ko-KR" altLang="en-US" sz="2400" dirty="0" err="1"/>
              <a:t>커패시터와</a:t>
            </a:r>
            <a:r>
              <a:rPr lang="ko-KR" altLang="en-US" sz="2400" dirty="0"/>
              <a:t> 코일을 이용한 교류</a:t>
            </a:r>
            <a:r>
              <a:rPr lang="en-US" altLang="ko-KR" sz="2400" dirty="0"/>
              <a:t>-&gt;</a:t>
            </a:r>
            <a:r>
              <a:rPr lang="ko-KR" altLang="en-US" sz="2400" dirty="0"/>
              <a:t>직류로 변환</a:t>
            </a:r>
          </a:p>
        </p:txBody>
      </p:sp>
      <p:pic>
        <p:nvPicPr>
          <p:cNvPr id="1026" name="Picture 2" descr="ì»¤í¨ìí° ì ë¥ì ëí ì´ë¯¸ì§ ê²ìê²°ê³¼">
            <a:extLst>
              <a:ext uri="{FF2B5EF4-FFF2-40B4-BE49-F238E27FC236}">
                <a16:creationId xmlns:a16="http://schemas.microsoft.com/office/drawing/2014/main" id="{7C9B717B-3AF0-4AF4-8F76-32AE8AEF6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7" b="20496"/>
          <a:stretch/>
        </p:blipFill>
        <p:spPr bwMode="auto">
          <a:xfrm>
            <a:off x="5030258" y="1227501"/>
            <a:ext cx="1864743" cy="96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23E8127-F451-4494-890C-AA8329593892}"/>
              </a:ext>
            </a:extLst>
          </p:cNvPr>
          <p:cNvCxnSpPr>
            <a:cxnSpLocks/>
          </p:cNvCxnSpPr>
          <p:nvPr/>
        </p:nvCxnSpPr>
        <p:spPr>
          <a:xfrm flipH="1">
            <a:off x="5717371" y="2173962"/>
            <a:ext cx="231822" cy="810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65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BE51C-F7F6-4240-9813-E981DC4B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B9045-1437-4970-BD57-E4947FD1E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전자신호 및 전력을 증폭하거나 스위칭 할 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현대 전자기기를 구성하는 굉장히 흔한 기본 부품 중 하나이다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26" name="Picture 2" descr="https://upload.wikimedia.org/wikipedia/commons/thumb/0/0e/Transistors-white.jpg/350px-Transistors-white.jpg">
            <a:extLst>
              <a:ext uri="{FF2B5EF4-FFF2-40B4-BE49-F238E27FC236}">
                <a16:creationId xmlns:a16="http://schemas.microsoft.com/office/drawing/2014/main" id="{D55F2F51-B097-47FD-991F-941B77DF0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67" y="3193882"/>
            <a:ext cx="3547811" cy="27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¸ëì§ì¤í° ì¬ë³¼ì ëí ì´ë¯¸ì§ ê²ìê²°ê³¼">
            <a:extLst>
              <a:ext uri="{FF2B5EF4-FFF2-40B4-BE49-F238E27FC236}">
                <a16:creationId xmlns:a16="http://schemas.microsoft.com/office/drawing/2014/main" id="{4E2D4E3D-E4B8-4F45-B0F2-361C2EFFD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28" y="3663200"/>
            <a:ext cx="4230604" cy="228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8ADE3-9D0B-4EAB-962E-D299A5F9C046}"/>
              </a:ext>
            </a:extLst>
          </p:cNvPr>
          <p:cNvSpPr txBox="1"/>
          <p:nvPr/>
        </p:nvSpPr>
        <p:spPr>
          <a:xfrm>
            <a:off x="5630779" y="6176963"/>
            <a:ext cx="304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Bipolar Junction </a:t>
            </a:r>
            <a:r>
              <a:rPr lang="en-US" altLang="ko-KR" b="1" dirty="0"/>
              <a:t>Transistor</a:t>
            </a:r>
          </a:p>
          <a:p>
            <a:r>
              <a:rPr lang="ko-KR" altLang="en-US" dirty="0" err="1"/>
              <a:t>쌍극</a:t>
            </a:r>
            <a:r>
              <a:rPr lang="ko-KR" altLang="en-US" dirty="0"/>
              <a:t> 접합 </a:t>
            </a:r>
            <a:r>
              <a:rPr lang="ko-KR" altLang="en-US" b="1" dirty="0"/>
              <a:t>트랜지스터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5E3D0-3DD8-4643-ACF6-C7EA82CDC2E7}"/>
              </a:ext>
            </a:extLst>
          </p:cNvPr>
          <p:cNvSpPr txBox="1"/>
          <p:nvPr/>
        </p:nvSpPr>
        <p:spPr>
          <a:xfrm>
            <a:off x="9817768" y="3429000"/>
            <a:ext cx="179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= </a:t>
            </a:r>
            <a:r>
              <a:rPr lang="ko-KR" altLang="en-US" dirty="0" err="1"/>
              <a:t>콜렉터</a:t>
            </a:r>
            <a:endParaRPr lang="en-US" altLang="ko-KR" dirty="0"/>
          </a:p>
          <a:p>
            <a:r>
              <a:rPr lang="en-US" altLang="ko-KR" dirty="0"/>
              <a:t>B = </a:t>
            </a:r>
            <a:r>
              <a:rPr lang="ko-KR" altLang="en-US" dirty="0"/>
              <a:t>베이스</a:t>
            </a:r>
            <a:endParaRPr lang="en-US" altLang="ko-KR" dirty="0"/>
          </a:p>
          <a:p>
            <a:r>
              <a:rPr lang="en-US" altLang="ko-KR" dirty="0"/>
              <a:t>E = </a:t>
            </a:r>
            <a:r>
              <a:rPr lang="ko-KR" altLang="en-US" dirty="0" err="1"/>
              <a:t>이미터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337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364E4-7BE8-4FC6-AC74-E3F2AFC6B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트랜지스터의 증폭역할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4860BA-0F60-4314-9541-4D647F70C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9043" cy="4351338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FDF8B8-4200-499C-B26C-72E96C4A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0"/>
          <a:stretch/>
        </p:blipFill>
        <p:spPr>
          <a:xfrm>
            <a:off x="838201" y="1576136"/>
            <a:ext cx="10844464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3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86BB-E836-4CC1-8958-C616EF1B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트랜지스터의 스위칭 역할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61D175-BB73-4416-95F0-6D8987344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09" b="36386"/>
          <a:stretch/>
        </p:blipFill>
        <p:spPr>
          <a:xfrm>
            <a:off x="1118580" y="1515978"/>
            <a:ext cx="5546915" cy="3465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11365-4017-4E96-BFE8-36ECE5E04A3A}"/>
              </a:ext>
            </a:extLst>
          </p:cNvPr>
          <p:cNvSpPr txBox="1"/>
          <p:nvPr/>
        </p:nvSpPr>
        <p:spPr>
          <a:xfrm>
            <a:off x="6806219" y="1582340"/>
            <a:ext cx="51414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dirty="0"/>
              <a:t>전류는 저항 쪽으로 흐르지 않으려 하기때문에 </a:t>
            </a:r>
            <a:r>
              <a:rPr lang="en-US" altLang="ko-KR" dirty="0"/>
              <a:t>C</a:t>
            </a:r>
            <a:r>
              <a:rPr lang="ko-KR" altLang="en-US" dirty="0"/>
              <a:t>로 흐른다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2. </a:t>
            </a:r>
            <a:r>
              <a:rPr lang="ko-KR" altLang="en-US" dirty="0"/>
              <a:t>베이스에 전류가 흐르지 않기 때문에 </a:t>
            </a:r>
            <a:r>
              <a:rPr lang="ko-KR" altLang="en-US" dirty="0" err="1"/>
              <a:t>이미터로</a:t>
            </a:r>
            <a:r>
              <a:rPr lang="ko-KR" altLang="en-US" dirty="0"/>
              <a:t> 전류가 흐르지않는다</a:t>
            </a:r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dirty="0"/>
              <a:t>따라서 전류가 흐르기 위해 왼쪽으로 전류가 흐른다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4. </a:t>
            </a:r>
            <a:r>
              <a:rPr lang="ko-KR" altLang="en-US" dirty="0"/>
              <a:t>베이스에 전류가 흐르기 때문에 </a:t>
            </a:r>
            <a:r>
              <a:rPr lang="ko-KR" altLang="en-US" dirty="0" err="1"/>
              <a:t>이미터로</a:t>
            </a:r>
            <a:r>
              <a:rPr lang="ko-KR" altLang="en-US" dirty="0"/>
              <a:t> 전류가 흐른다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5. </a:t>
            </a:r>
            <a:r>
              <a:rPr lang="ko-KR" altLang="en-US" dirty="0"/>
              <a:t>그러면 다시 전류는 저항으로 흐르지 않으려 하기 때문에 콘덴서에만 흐른다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이하 반복이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45434D-103F-4990-A118-759649F92BC9}"/>
              </a:ext>
            </a:extLst>
          </p:cNvPr>
          <p:cNvGrpSpPr/>
          <p:nvPr/>
        </p:nvGrpSpPr>
        <p:grpSpPr>
          <a:xfrm>
            <a:off x="3753853" y="4235116"/>
            <a:ext cx="385010" cy="397042"/>
            <a:chOff x="3753853" y="4235116"/>
            <a:chExt cx="385010" cy="397042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D44FC98-33CF-40F5-804B-65ADFDF8535D}"/>
                </a:ext>
              </a:extLst>
            </p:cNvPr>
            <p:cNvCxnSpPr/>
            <p:nvPr/>
          </p:nvCxnSpPr>
          <p:spPr>
            <a:xfrm flipH="1">
              <a:off x="3753853" y="4632158"/>
              <a:ext cx="3850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A21ACF3-A4AA-45A6-B99D-4DDD52AFA56F}"/>
                </a:ext>
              </a:extLst>
            </p:cNvPr>
            <p:cNvCxnSpPr/>
            <p:nvPr/>
          </p:nvCxnSpPr>
          <p:spPr>
            <a:xfrm flipV="1">
              <a:off x="3753853" y="4235116"/>
              <a:ext cx="0" cy="397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A5B347-B235-48E3-9309-1B95A48B9BB8}"/>
              </a:ext>
            </a:extLst>
          </p:cNvPr>
          <p:cNvGrpSpPr/>
          <p:nvPr/>
        </p:nvGrpSpPr>
        <p:grpSpPr>
          <a:xfrm>
            <a:off x="3814011" y="2358189"/>
            <a:ext cx="2281989" cy="830179"/>
            <a:chOff x="3814011" y="2358189"/>
            <a:chExt cx="2281989" cy="830179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4C8E3C4-4B36-4BFE-A8B1-871BE6DA4CED}"/>
                </a:ext>
              </a:extLst>
            </p:cNvPr>
            <p:cNvCxnSpPr/>
            <p:nvPr/>
          </p:nvCxnSpPr>
          <p:spPr>
            <a:xfrm>
              <a:off x="3814011" y="2358189"/>
              <a:ext cx="5654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649BA2B-3FDF-4A47-AD2E-7CD1E3F4F4A2}"/>
                </a:ext>
              </a:extLst>
            </p:cNvPr>
            <p:cNvCxnSpPr/>
            <p:nvPr/>
          </p:nvCxnSpPr>
          <p:spPr>
            <a:xfrm>
              <a:off x="6096000" y="2466474"/>
              <a:ext cx="0" cy="721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F3383D5-DF13-44B4-8C69-12134A02708C}"/>
                </a:ext>
              </a:extLst>
            </p:cNvPr>
            <p:cNvCxnSpPr/>
            <p:nvPr/>
          </p:nvCxnSpPr>
          <p:spPr>
            <a:xfrm flipH="1">
              <a:off x="5558589" y="3188368"/>
              <a:ext cx="276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4F5D5C-BE93-460F-B17C-04580007478D}"/>
              </a:ext>
            </a:extLst>
          </p:cNvPr>
          <p:cNvGrpSpPr/>
          <p:nvPr/>
        </p:nvGrpSpPr>
        <p:grpSpPr>
          <a:xfrm>
            <a:off x="5133473" y="3657600"/>
            <a:ext cx="316831" cy="288757"/>
            <a:chOff x="4989095" y="3282065"/>
            <a:chExt cx="308810" cy="36350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4585F5C-1C55-49E0-B914-B9E1FD09FA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9095" y="3320716"/>
              <a:ext cx="308810" cy="3248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3B22EA2-7462-4103-A1E8-BABADEE6BBDC}"/>
                </a:ext>
              </a:extLst>
            </p:cNvPr>
            <p:cNvCxnSpPr>
              <a:cxnSpLocks/>
            </p:cNvCxnSpPr>
            <p:nvPr/>
          </p:nvCxnSpPr>
          <p:spPr>
            <a:xfrm>
              <a:off x="5017168" y="3282065"/>
              <a:ext cx="280737" cy="36350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C81911-AE78-40AD-9E7B-F8BD126B0478}"/>
              </a:ext>
            </a:extLst>
          </p:cNvPr>
          <p:cNvGrpSpPr/>
          <p:nvPr/>
        </p:nvGrpSpPr>
        <p:grpSpPr>
          <a:xfrm>
            <a:off x="1576136" y="2358189"/>
            <a:ext cx="2911643" cy="1330114"/>
            <a:chOff x="1576136" y="2358189"/>
            <a:chExt cx="2911643" cy="1330114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C41F945-A75C-411A-9688-680C5582C83F}"/>
                </a:ext>
              </a:extLst>
            </p:cNvPr>
            <p:cNvCxnSpPr/>
            <p:nvPr/>
          </p:nvCxnSpPr>
          <p:spPr>
            <a:xfrm flipH="1">
              <a:off x="3244517" y="2358189"/>
              <a:ext cx="509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FFF3145-E87B-4F09-9B0E-AEA0944FE1FB}"/>
                </a:ext>
              </a:extLst>
            </p:cNvPr>
            <p:cNvCxnSpPr/>
            <p:nvPr/>
          </p:nvCxnSpPr>
          <p:spPr>
            <a:xfrm flipH="1">
              <a:off x="1576136" y="2358189"/>
              <a:ext cx="252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F29B3B6-2AC4-4AD8-AB2E-2FE84AFF96CB}"/>
                </a:ext>
              </a:extLst>
            </p:cNvPr>
            <p:cNvCxnSpPr/>
            <p:nvPr/>
          </p:nvCxnSpPr>
          <p:spPr>
            <a:xfrm>
              <a:off x="1576136" y="2358189"/>
              <a:ext cx="0" cy="276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816ECF3-BBDB-42F2-AF0B-C51090DF4183}"/>
                </a:ext>
              </a:extLst>
            </p:cNvPr>
            <p:cNvCxnSpPr/>
            <p:nvPr/>
          </p:nvCxnSpPr>
          <p:spPr>
            <a:xfrm flipV="1">
              <a:off x="2574758" y="3657600"/>
              <a:ext cx="1913021" cy="30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6D9FF38-0CA1-4686-BC11-8CEDAE82AE45}"/>
              </a:ext>
            </a:extLst>
          </p:cNvPr>
          <p:cNvCxnSpPr/>
          <p:nvPr/>
        </p:nvCxnSpPr>
        <p:spPr>
          <a:xfrm>
            <a:off x="5642811" y="3513221"/>
            <a:ext cx="0" cy="36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8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BAF40-3AAC-41FA-B41E-4A04D06C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임베디드 시스템이란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521A9-42CE-4696-84AC-CD74FDD9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어떤 특정한 처리를 하기 위해 전용으로 설계되어 내장된 시스템</a:t>
            </a:r>
          </a:p>
        </p:txBody>
      </p:sp>
      <p:pic>
        <p:nvPicPr>
          <p:cNvPr id="1026" name="Picture 2" descr="http://www.ktechno.co.kr/embedded/embedded01.gif">
            <a:extLst>
              <a:ext uri="{FF2B5EF4-FFF2-40B4-BE49-F238E27FC236}">
                <a16:creationId xmlns:a16="http://schemas.microsoft.com/office/drawing/2014/main" id="{316D8398-0800-4943-BAD0-373F898B5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53" b="10052"/>
          <a:stretch/>
        </p:blipFill>
        <p:spPr bwMode="auto">
          <a:xfrm>
            <a:off x="838200" y="3185319"/>
            <a:ext cx="4299284" cy="30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ë² ëë ìì¤íì ì ì">
            <a:extLst>
              <a:ext uri="{FF2B5EF4-FFF2-40B4-BE49-F238E27FC236}">
                <a16:creationId xmlns:a16="http://schemas.microsoft.com/office/drawing/2014/main" id="{9DD6EEED-BE7A-49C1-ABFC-9D4C99697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0" y="3016251"/>
            <a:ext cx="4982029" cy="336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6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7BB8F-1D09-4779-BE83-875EB656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임베디드 시스템이란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0D4456-FEF0-453F-B223-17AB9B0BA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하드웨어만으로 제어하는 경우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CPU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소프트웨어로 제어하는 경우</a:t>
            </a:r>
          </a:p>
        </p:txBody>
      </p:sp>
    </p:spTree>
    <p:extLst>
      <p:ext uri="{BB962C8B-B14F-4D97-AF65-F5344CB8AC3E}">
        <p14:creationId xmlns:p14="http://schemas.microsoft.com/office/powerpoint/2010/main" val="21070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96D2E-03D9-49C6-BBC2-589E4C10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하드웨어만으로 제어</a:t>
            </a:r>
          </a:p>
        </p:txBody>
      </p:sp>
      <p:pic>
        <p:nvPicPr>
          <p:cNvPr id="2050" name="Picture 2" descr="http://www.ktechno.co.kr/embedded/embedded02.gif">
            <a:extLst>
              <a:ext uri="{FF2B5EF4-FFF2-40B4-BE49-F238E27FC236}">
                <a16:creationId xmlns:a16="http://schemas.microsoft.com/office/drawing/2014/main" id="{FC3C3C89-A119-4E1B-A134-190EBF8B1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64" y="1467854"/>
            <a:ext cx="5470071" cy="502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DE834-73FB-4F64-B8F7-DEFEB8EE729C}"/>
              </a:ext>
            </a:extLst>
          </p:cNvPr>
          <p:cNvSpPr txBox="1"/>
          <p:nvPr/>
        </p:nvSpPr>
        <p:spPr>
          <a:xfrm>
            <a:off x="838200" y="1876926"/>
            <a:ext cx="4563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선택한 모드를 </a:t>
            </a:r>
            <a:r>
              <a:rPr lang="en-US" altLang="ko-KR" dirty="0"/>
              <a:t>Flip-Flop</a:t>
            </a:r>
            <a:r>
              <a:rPr lang="ko-KR" altLang="en-US" dirty="0"/>
              <a:t>으로 유지하고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그것에 의해 선택된 회로가 동작하는 방식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19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447E5-7795-4604-9128-ED0A2032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CPU+</a:t>
            </a:r>
            <a:r>
              <a:rPr lang="ko-KR" altLang="en-US" dirty="0"/>
              <a:t>소프트웨어로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63033-5A07-4BA4-86E0-C5BE6E657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6484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CPU</a:t>
            </a:r>
            <a:r>
              <a:rPr lang="ko-KR" altLang="en-US" sz="2000" dirty="0"/>
              <a:t>나</a:t>
            </a:r>
            <a:r>
              <a:rPr lang="en-US" altLang="ko-KR" sz="2000" dirty="0"/>
              <a:t>RAM,ROM</a:t>
            </a:r>
            <a:r>
              <a:rPr lang="ko-KR" altLang="en-US" sz="2000" dirty="0"/>
              <a:t>등의 메모리를 접속한 하드웨어</a:t>
            </a:r>
            <a:r>
              <a:rPr lang="en-US" altLang="ko-KR" sz="2000" dirty="0"/>
              <a:t>(</a:t>
            </a:r>
            <a:r>
              <a:rPr lang="ko-KR" altLang="en-US" sz="2000" dirty="0"/>
              <a:t>이전 그림</a:t>
            </a:r>
            <a:r>
              <a:rPr lang="en-US" altLang="ko-KR" sz="2000" dirty="0"/>
              <a:t>)</a:t>
            </a:r>
            <a:r>
              <a:rPr lang="ko-KR" altLang="en-US" sz="2000" dirty="0"/>
              <a:t>를 필요로 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CPU</a:t>
            </a:r>
            <a:r>
              <a:rPr lang="ko-KR" altLang="en-US" sz="2000" dirty="0"/>
              <a:t>를 동작 시키기 위한                프로그램을 작성하여                    메모리에 저장해야 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프로그램만 바꿔 넣으면 다른 동작을 실행할 수 있음</a:t>
            </a:r>
          </a:p>
        </p:txBody>
      </p:sp>
      <p:pic>
        <p:nvPicPr>
          <p:cNvPr id="3074" name="Picture 2" descr="http://www.ktechno.co.kr/embedded/embedded03.gif">
            <a:extLst>
              <a:ext uri="{FF2B5EF4-FFF2-40B4-BE49-F238E27FC236}">
                <a16:creationId xmlns:a16="http://schemas.microsoft.com/office/drawing/2014/main" id="{4803933A-6067-4D1F-9F92-EA3146A8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65" y="1825625"/>
            <a:ext cx="5905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C0A38D-6074-4B51-A4D5-1480915806C2}"/>
              </a:ext>
            </a:extLst>
          </p:cNvPr>
          <p:cNvSpPr/>
          <p:nvPr/>
        </p:nvSpPr>
        <p:spPr>
          <a:xfrm>
            <a:off x="1455821" y="2117558"/>
            <a:ext cx="2322095" cy="312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151480-519F-4534-847C-D308389B6EE6}"/>
              </a:ext>
            </a:extLst>
          </p:cNvPr>
          <p:cNvSpPr/>
          <p:nvPr/>
        </p:nvSpPr>
        <p:spPr>
          <a:xfrm>
            <a:off x="1106905" y="1825625"/>
            <a:ext cx="3344779" cy="291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16889-0F21-46A0-89DE-234BC02B41D0}"/>
              </a:ext>
            </a:extLst>
          </p:cNvPr>
          <p:cNvSpPr/>
          <p:nvPr/>
        </p:nvSpPr>
        <p:spPr>
          <a:xfrm>
            <a:off x="1106905" y="3199316"/>
            <a:ext cx="1925053" cy="291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582E6D-F605-41BD-988B-5C609419F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02" t="12517" r="54764" b="4764"/>
          <a:stretch/>
        </p:blipFill>
        <p:spPr>
          <a:xfrm>
            <a:off x="838200" y="1395663"/>
            <a:ext cx="8879306" cy="5378116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DDF06AA-ECE6-49A5-9351-7F4A288A7E39}"/>
              </a:ext>
            </a:extLst>
          </p:cNvPr>
          <p:cNvGrpSpPr/>
          <p:nvPr/>
        </p:nvGrpSpPr>
        <p:grpSpPr>
          <a:xfrm>
            <a:off x="2249907" y="2353469"/>
            <a:ext cx="5164868" cy="1796960"/>
            <a:chOff x="2249907" y="2353469"/>
            <a:chExt cx="5164868" cy="179696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F8225B9-023C-434A-B2DC-D5A78746B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9" t="27083" r="63985" b="5093"/>
            <a:stretch/>
          </p:blipFill>
          <p:spPr>
            <a:xfrm>
              <a:off x="3968186" y="2374769"/>
              <a:ext cx="3446589" cy="174479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DB3A083-AC9F-497E-B50C-E4DFEA95490E}"/>
                </a:ext>
              </a:extLst>
            </p:cNvPr>
            <p:cNvCxnSpPr/>
            <p:nvPr/>
          </p:nvCxnSpPr>
          <p:spPr>
            <a:xfrm flipV="1">
              <a:off x="2249907" y="2353469"/>
              <a:ext cx="1718279" cy="15079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4559939-7EED-4FC2-975F-C3A17A42F93A}"/>
                </a:ext>
              </a:extLst>
            </p:cNvPr>
            <p:cNvCxnSpPr/>
            <p:nvPr/>
          </p:nvCxnSpPr>
          <p:spPr>
            <a:xfrm flipV="1">
              <a:off x="2857500" y="3501189"/>
              <a:ext cx="1110686" cy="3601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1D33F2E-22C9-4D7B-9F8F-3D47D1E72704}"/>
                </a:ext>
              </a:extLst>
            </p:cNvPr>
            <p:cNvCxnSpPr/>
            <p:nvPr/>
          </p:nvCxnSpPr>
          <p:spPr>
            <a:xfrm>
              <a:off x="2857500" y="4140863"/>
              <a:ext cx="1103583" cy="95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3623132-E495-43A8-92E4-020F9A57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FA830-7BA5-4AD6-B549-C72801971B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04" t="26022" r="54746" b="14913"/>
          <a:stretch/>
        </p:blipFill>
        <p:spPr>
          <a:xfrm>
            <a:off x="4475747" y="1027906"/>
            <a:ext cx="2810292" cy="201608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F05186-A633-4353-8AE4-52FA42D71681}"/>
              </a:ext>
            </a:extLst>
          </p:cNvPr>
          <p:cNvSpPr/>
          <p:nvPr/>
        </p:nvSpPr>
        <p:spPr>
          <a:xfrm>
            <a:off x="2382253" y="3043989"/>
            <a:ext cx="69783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BBD4B4D-4E06-4A11-B93A-F9BC478690D9}"/>
              </a:ext>
            </a:extLst>
          </p:cNvPr>
          <p:cNvCxnSpPr>
            <a:cxnSpLocks/>
          </p:cNvCxnSpPr>
          <p:nvPr/>
        </p:nvCxnSpPr>
        <p:spPr>
          <a:xfrm flipV="1">
            <a:off x="3080084" y="3043988"/>
            <a:ext cx="4205955" cy="4572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E3714C4-4A50-4B80-8A64-347DEC3E30AD}"/>
              </a:ext>
            </a:extLst>
          </p:cNvPr>
          <p:cNvCxnSpPr>
            <a:cxnSpLocks/>
          </p:cNvCxnSpPr>
          <p:nvPr/>
        </p:nvCxnSpPr>
        <p:spPr>
          <a:xfrm flipV="1">
            <a:off x="2382253" y="992728"/>
            <a:ext cx="2093494" cy="20512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ACB0870-9958-464F-ACB0-E64990FF6D01}"/>
              </a:ext>
            </a:extLst>
          </p:cNvPr>
          <p:cNvCxnSpPr>
            <a:cxnSpLocks/>
          </p:cNvCxnSpPr>
          <p:nvPr/>
        </p:nvCxnSpPr>
        <p:spPr>
          <a:xfrm flipV="1">
            <a:off x="2382253" y="3074862"/>
            <a:ext cx="2093494" cy="4263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BAD095-2ACF-4FD5-B085-A30FA36EA3D6}"/>
              </a:ext>
            </a:extLst>
          </p:cNvPr>
          <p:cNvSpPr/>
          <p:nvPr/>
        </p:nvSpPr>
        <p:spPr>
          <a:xfrm>
            <a:off x="2249907" y="3861370"/>
            <a:ext cx="607593" cy="258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A087E1F-1E67-4A36-902D-188AB3BF97BA}"/>
              </a:ext>
            </a:extLst>
          </p:cNvPr>
          <p:cNvSpPr/>
          <p:nvPr/>
        </p:nvSpPr>
        <p:spPr>
          <a:xfrm>
            <a:off x="5165986" y="3007852"/>
            <a:ext cx="403372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6F252B0-9BF1-49E2-9BDA-8D3BD78B2646}"/>
              </a:ext>
            </a:extLst>
          </p:cNvPr>
          <p:cNvGrpSpPr/>
          <p:nvPr/>
        </p:nvGrpSpPr>
        <p:grpSpPr>
          <a:xfrm>
            <a:off x="5171646" y="725174"/>
            <a:ext cx="2939028" cy="2650979"/>
            <a:chOff x="5171646" y="725174"/>
            <a:chExt cx="2939028" cy="2650979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9B4A946-7AA7-455A-B54A-732263881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1646" y="731880"/>
              <a:ext cx="641767" cy="22759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1491E81-F872-425F-8D23-73FE27784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9358" y="2850746"/>
              <a:ext cx="2541316" cy="5254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7A281FF-93F5-4B84-8033-53B06D92B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932" t="16693" r="65017" b="19813"/>
            <a:stretch/>
          </p:blipFill>
          <p:spPr>
            <a:xfrm>
              <a:off x="5847188" y="725174"/>
              <a:ext cx="2263486" cy="210427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E529A3-3911-4F37-B31D-FF26F1DDB19E}"/>
              </a:ext>
            </a:extLst>
          </p:cNvPr>
          <p:cNvSpPr/>
          <p:nvPr/>
        </p:nvSpPr>
        <p:spPr>
          <a:xfrm>
            <a:off x="5880893" y="3688761"/>
            <a:ext cx="1405146" cy="118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8ED43D6-6871-4047-A039-EFAC7B52D95F}"/>
              </a:ext>
            </a:extLst>
          </p:cNvPr>
          <p:cNvGrpSpPr/>
          <p:nvPr/>
        </p:nvGrpSpPr>
        <p:grpSpPr>
          <a:xfrm>
            <a:off x="5021923" y="1050657"/>
            <a:ext cx="3276992" cy="3824373"/>
            <a:chOff x="5033138" y="1047712"/>
            <a:chExt cx="3276992" cy="3824373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B43822A-C8D5-4AD4-B44E-CD3E50F46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688" t="18133" r="44249" b="12748"/>
            <a:stretch/>
          </p:blipFill>
          <p:spPr>
            <a:xfrm>
              <a:off x="5042608" y="1047712"/>
              <a:ext cx="3267522" cy="230546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DCD1B9A-2DA9-47DB-9A0D-400687A68177}"/>
                </a:ext>
              </a:extLst>
            </p:cNvPr>
            <p:cNvCxnSpPr/>
            <p:nvPr/>
          </p:nvCxnSpPr>
          <p:spPr>
            <a:xfrm flipH="1" flipV="1">
              <a:off x="5033138" y="3353176"/>
              <a:ext cx="847755" cy="15018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ED53453-B9CB-40A2-BAC4-0C74F2D941F7}"/>
                </a:ext>
              </a:extLst>
            </p:cNvPr>
            <p:cNvCxnSpPr/>
            <p:nvPr/>
          </p:nvCxnSpPr>
          <p:spPr>
            <a:xfrm flipV="1">
              <a:off x="7286039" y="3346721"/>
              <a:ext cx="1024091" cy="15253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6A21363-4085-4D7C-A06D-E0ACE5BADD92}"/>
                </a:ext>
              </a:extLst>
            </p:cNvPr>
            <p:cNvCxnSpPr/>
            <p:nvPr/>
          </p:nvCxnSpPr>
          <p:spPr>
            <a:xfrm flipV="1">
              <a:off x="7286039" y="3366527"/>
              <a:ext cx="128736" cy="3222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8D5CF66-FBC0-46AC-9F77-12FC7174FBB3}"/>
                </a:ext>
              </a:extLst>
            </p:cNvPr>
            <p:cNvCxnSpPr/>
            <p:nvPr/>
          </p:nvCxnSpPr>
          <p:spPr>
            <a:xfrm flipH="1" flipV="1">
              <a:off x="5813413" y="3391940"/>
              <a:ext cx="65250" cy="296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LP2951ì ëí ì´ë¯¸ì§ ê²ìê²°ê³¼">
            <a:extLst>
              <a:ext uri="{FF2B5EF4-FFF2-40B4-BE49-F238E27FC236}">
                <a16:creationId xmlns:a16="http://schemas.microsoft.com/office/drawing/2014/main" id="{7EE82222-3D3F-4D52-B2AA-37C1CEA00419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923" y="1046424"/>
            <a:ext cx="3268800" cy="2304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8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0" grpId="0" animBg="1"/>
      <p:bldP spid="20" grpId="1" animBg="1"/>
      <p:bldP spid="46" grpId="0" animBg="1"/>
      <p:bldP spid="46" grpId="1" animBg="1"/>
      <p:bldP spid="60" grpId="0" animBg="1"/>
      <p:bldP spid="6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3EC1D-D1E0-4CB9-BE6B-DBF86960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7CC56-2F9E-4EE3-890E-B035D39E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2484" cy="4351338"/>
          </a:xfrm>
        </p:spPr>
        <p:txBody>
          <a:bodyPr/>
          <a:lstStyle/>
          <a:p>
            <a:r>
              <a:rPr lang="ko-KR" altLang="en-US" dirty="0"/>
              <a:t> 전류의 흐름을 방해하는 정도를 나타내는 </a:t>
            </a:r>
            <a:r>
              <a:rPr lang="ko-KR" altLang="en-US" dirty="0" err="1"/>
              <a:t>물리량</a:t>
            </a:r>
            <a:r>
              <a:rPr lang="ko-KR" altLang="en-US" dirty="0"/>
              <a:t> 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전류는 </a:t>
            </a:r>
            <a:r>
              <a:rPr lang="ko-KR" altLang="en-US" dirty="0" err="1"/>
              <a:t>저항쪽으로</a:t>
            </a:r>
            <a:r>
              <a:rPr lang="ko-KR" altLang="en-US" dirty="0"/>
              <a:t> 흐르지 않으려 하는 성질이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ì í­ì´'ì ëí ì´ë¯¸ì§ ê²ìê²°ê³¼">
            <a:extLst>
              <a:ext uri="{FF2B5EF4-FFF2-40B4-BE49-F238E27FC236}">
                <a16:creationId xmlns:a16="http://schemas.microsoft.com/office/drawing/2014/main" id="{04F3D67E-4A26-4E7B-921D-F14BCBA12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27" y="1825625"/>
            <a:ext cx="3361573" cy="37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ì í­ì ëí ì´ë¯¸ì§ ê²ìê²°ê³¼">
            <a:extLst>
              <a:ext uri="{FF2B5EF4-FFF2-40B4-BE49-F238E27FC236}">
                <a16:creationId xmlns:a16="http://schemas.microsoft.com/office/drawing/2014/main" id="{3B26F791-8CFA-497B-B7D1-D6E4A01D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67" y="4256924"/>
            <a:ext cx="32670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ì í­ì ëí ì´ë¯¸ì§ ê²ìê²°ê³¼">
            <a:extLst>
              <a:ext uri="{FF2B5EF4-FFF2-40B4-BE49-F238E27FC236}">
                <a16:creationId xmlns:a16="http://schemas.microsoft.com/office/drawing/2014/main" id="{9D82FDC0-9227-4205-9A2D-FE081A9B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788" y="417270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6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0909-8AE9-4F20-A01C-D9CD15DB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 크기</a:t>
            </a:r>
          </a:p>
        </p:txBody>
      </p:sp>
      <p:pic>
        <p:nvPicPr>
          <p:cNvPr id="4100" name="Picture 4" descr="ì í­ì ëí ì´ë¯¸ì§ ê²ìê²°ê³¼">
            <a:extLst>
              <a:ext uri="{FF2B5EF4-FFF2-40B4-BE49-F238E27FC236}">
                <a16:creationId xmlns:a16="http://schemas.microsoft.com/office/drawing/2014/main" id="{18B2CD3F-145F-4329-9604-4EC2F00A2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7"/>
            <a:ext cx="10736179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39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446</Words>
  <Application>Microsoft Office PowerPoint</Application>
  <PresentationFormat>와이드스크린</PresentationFormat>
  <Paragraphs>112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임베디드 세미나 2일차</vt:lpstr>
      <vt:lpstr>목차</vt:lpstr>
      <vt:lpstr>임베디드 시스템이란</vt:lpstr>
      <vt:lpstr>임베디드 시스템이란</vt:lpstr>
      <vt:lpstr>하드웨어만으로 제어</vt:lpstr>
      <vt:lpstr>CPU+소프트웨어로 제어</vt:lpstr>
      <vt:lpstr>하드웨어</vt:lpstr>
      <vt:lpstr>저항</vt:lpstr>
      <vt:lpstr>저항 크기</vt:lpstr>
      <vt:lpstr>옴의 법칙</vt:lpstr>
      <vt:lpstr>저항 크기 계산</vt:lpstr>
      <vt:lpstr>전류 계산</vt:lpstr>
      <vt:lpstr>전류 계산</vt:lpstr>
      <vt:lpstr>전압</vt:lpstr>
      <vt:lpstr>전압</vt:lpstr>
      <vt:lpstr>왜 직류와 교류를 알아야 할까</vt:lpstr>
      <vt:lpstr>다이오드</vt:lpstr>
      <vt:lpstr>PowerPoint 프레젠테이션</vt:lpstr>
      <vt:lpstr>PowerPoint 프레젠테이션</vt:lpstr>
      <vt:lpstr>축전기(Capacitor;캐패시터)</vt:lpstr>
      <vt:lpstr>코일(inductor;인덕터)</vt:lpstr>
      <vt:lpstr>PowerPoint 프레젠테이션</vt:lpstr>
      <vt:lpstr>트랜지스터</vt:lpstr>
      <vt:lpstr>트랜지스터의 증폭역할</vt:lpstr>
      <vt:lpstr>트랜지스터의 스위칭 역할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 세미나 2일차</dc:title>
  <dc:creator>김 재근</dc:creator>
  <cp:lastModifiedBy>김 재근</cp:lastModifiedBy>
  <cp:revision>48</cp:revision>
  <dcterms:created xsi:type="dcterms:W3CDTF">2019-06-09T02:13:03Z</dcterms:created>
  <dcterms:modified xsi:type="dcterms:W3CDTF">2019-06-11T04:37:00Z</dcterms:modified>
</cp:coreProperties>
</file>